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VY_32_INOVACE_09_ČÍSLA_SOUDĚLNÁ_NESOUDĚLNÁ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</a:t>
            </a:r>
            <a:r>
              <a:rPr lang="cs-CZ" sz="1400" i="1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pojmy čísel soudělných a nesoudělných; 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procvičování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Příklady k ověření znalostí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Odůvodněte, že jsou soudělná čísla: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a) 77</a:t>
            </a:r>
            <a:r>
              <a:rPr lang="cs-CZ" dirty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a 91	c) 65 a 104	e) 68</a:t>
            </a:r>
            <a:r>
              <a:rPr lang="cs-CZ" dirty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a 85	h) 69 a 92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Která z čísel 85, 92, 68, 136, 340 jsou soudělná s číslem 51? (Rozložte všechna čísla na prvočinitele.)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Aniž provedete dělení, odůvodněte, že 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a) čísla 90, 108, 252 jsou dělitelná šesti  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b) čísla 96, 132, 192, 396 jsou dělitelná dvanácti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c) čísla 78, 90, 165, 285 jsou dělitelná patnácti</a:t>
            </a: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Malé opakování na začátek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690" y="142380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1. Vyjmenujte několik skupin čísel, jejichž největším společným dělitelem je číslo 1.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47759" y="1700807"/>
            <a:ext cx="5184576" cy="36933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15 a 16; 23 a 27; 6, 10 a 15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690" y="3068904"/>
            <a:ext cx="3293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2. Vyjmenuj několik skupin čísel, které mají největšího společného dělitele většího než 1.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47759" y="3212976"/>
            <a:ext cx="5184576" cy="646331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8 a 14 (společný dělitel 2), 45 a 75 (společný dělitel 5), 33, 66 a 77 (společný dělitel 11)</a:t>
            </a:r>
          </a:p>
        </p:txBody>
      </p:sp>
      <p:sp>
        <p:nvSpPr>
          <p:cNvPr id="16" name="Oválný popisek 15"/>
          <p:cNvSpPr/>
          <p:nvPr/>
        </p:nvSpPr>
        <p:spPr>
          <a:xfrm>
            <a:off x="194436" y="4507127"/>
            <a:ext cx="2365082" cy="2169637"/>
          </a:xfrm>
          <a:prstGeom prst="wedgeEllipseCallout">
            <a:avLst>
              <a:gd name="adj1" fmla="val 66299"/>
              <a:gd name="adj2" fmla="val -3026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Kolik společných dělitelů mají čísla v každé takové skupině?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18" y="5883313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131840" y="4594431"/>
            <a:ext cx="52565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Mohou jich mít více, stačí však že najdeme jednoho takového, který je větší než 1.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1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Procvičování základních pojmů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34076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Mohou být dvě sudá čísla nesoudělná?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cs-CZ" dirty="0" smtClean="0">
                <a:latin typeface="Franklin Gothic Book" panose="020B0503020102020204" pitchFamily="34" charset="0"/>
              </a:rPr>
              <a:t>Jsou každá dvě lichá čísla nesoudělná?</a:t>
            </a:r>
          </a:p>
          <a:p>
            <a:pPr marL="342900" indent="-342900">
              <a:buAutoNum type="arabicPeriod" startAt="2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 startAt="2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cs-CZ" dirty="0" smtClean="0">
                <a:latin typeface="Franklin Gothic Book" panose="020B0503020102020204" pitchFamily="34" charset="0"/>
              </a:rPr>
              <a:t> Co platí o počtu společných dělitelů pro čísla soudělná a pro čísla nesoudělná?</a:t>
            </a:r>
          </a:p>
          <a:p>
            <a:pPr marL="342900" indent="-342900">
              <a:buAutoNum type="arabicPeriod" startAt="2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 startAt="2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 startAt="2"/>
            </a:pP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025" y="5800724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7544" y="378904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Náš mateřský jazyk nám napovídá, jak si zapamatovat význam slov </a:t>
            </a:r>
            <a:r>
              <a:rPr lang="cs-CZ" i="1" dirty="0" smtClean="0">
                <a:latin typeface="Franklin Gothic Book" panose="020B0503020102020204" pitchFamily="34" charset="0"/>
              </a:rPr>
              <a:t>soudělná </a:t>
            </a:r>
            <a:r>
              <a:rPr lang="cs-CZ" dirty="0" smtClean="0">
                <a:latin typeface="Franklin Gothic Book" panose="020B0503020102020204" pitchFamily="34" charset="0"/>
              </a:rPr>
              <a:t>a </a:t>
            </a:r>
            <a:r>
              <a:rPr lang="cs-CZ" i="1" dirty="0" smtClean="0">
                <a:latin typeface="Franklin Gothic Book" panose="020B0503020102020204" pitchFamily="34" charset="0"/>
              </a:rPr>
              <a:t>nesoudělná</a:t>
            </a:r>
            <a:r>
              <a:rPr lang="cs-CZ" dirty="0" smtClean="0">
                <a:latin typeface="Franklin Gothic Book" panose="020B0503020102020204" pitchFamily="34" charset="0"/>
              </a:rPr>
              <a:t>:</a:t>
            </a:r>
          </a:p>
          <a:p>
            <a:r>
              <a:rPr lang="cs-CZ" dirty="0">
                <a:solidFill>
                  <a:srgbClr val="FF0000"/>
                </a:solidFill>
                <a:latin typeface="Franklin Gothic Book" panose="020B0503020102020204" pitchFamily="34" charset="0"/>
              </a:rPr>
              <a:t>s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oudělná		</a:t>
            </a:r>
            <a:r>
              <a:rPr lang="cs-CZ" dirty="0" smtClean="0">
                <a:latin typeface="Franklin Gothic Book" panose="020B0503020102020204" pitchFamily="34" charset="0"/>
              </a:rPr>
              <a:t>=	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sou</a:t>
            </a:r>
            <a:r>
              <a:rPr lang="cs-CZ" dirty="0" smtClean="0">
                <a:latin typeface="Franklin Gothic Book" panose="020B0503020102020204" pitchFamily="34" charset="0"/>
              </a:rPr>
              <a:t>časně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děl</a:t>
            </a:r>
            <a:r>
              <a:rPr lang="cs-CZ" dirty="0" smtClean="0">
                <a:latin typeface="Franklin Gothic Book" panose="020B0503020102020204" pitchFamily="34" charset="0"/>
              </a:rPr>
              <a:t>itel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ná </a:t>
            </a:r>
            <a:r>
              <a:rPr lang="cs-CZ" dirty="0" smtClean="0">
                <a:latin typeface="Franklin Gothic Book" panose="020B0503020102020204" pitchFamily="34" charset="0"/>
              </a:rPr>
              <a:t>číslem větším než 1</a:t>
            </a:r>
          </a:p>
          <a:p>
            <a:r>
              <a:rPr lang="cs-CZ" dirty="0">
                <a:solidFill>
                  <a:srgbClr val="FF0000"/>
                </a:solidFill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esoudělná</a:t>
            </a:r>
            <a:r>
              <a:rPr lang="cs-CZ" dirty="0" smtClean="0">
                <a:latin typeface="Franklin Gothic Book" panose="020B0503020102020204" pitchFamily="34" charset="0"/>
              </a:rPr>
              <a:t>	= 	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r>
              <a:rPr lang="cs-CZ" dirty="0" smtClean="0">
                <a:latin typeface="Franklin Gothic Book" panose="020B0503020102020204" pitchFamily="34" charset="0"/>
              </a:rPr>
              <a:t>jsou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sou</a:t>
            </a:r>
            <a:r>
              <a:rPr lang="cs-CZ" dirty="0" smtClean="0">
                <a:latin typeface="Franklin Gothic Book" panose="020B0503020102020204" pitchFamily="34" charset="0"/>
              </a:rPr>
              <a:t>časně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děl</a:t>
            </a:r>
            <a:r>
              <a:rPr lang="cs-CZ" dirty="0" smtClean="0">
                <a:latin typeface="Franklin Gothic Book" panose="020B0503020102020204" pitchFamily="34" charset="0"/>
              </a:rPr>
              <a:t>itel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ná </a:t>
            </a:r>
            <a:r>
              <a:rPr lang="cs-CZ" dirty="0" smtClean="0">
                <a:latin typeface="Franklin Gothic Book" panose="020B0503020102020204" pitchFamily="34" charset="0"/>
              </a:rPr>
              <a:t>číslem větším než 1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	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221382" y="13407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Ne, obě čísla jsou dělitelná.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4048" y="1918651"/>
            <a:ext cx="390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Ne, např. čísla 3 i 9 jsou obě dělitelná 3, jsou tedy soudělná.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35896" y="321123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Soudělná čísla mají aspoň dva společné dělitele, nesoudělná jediného.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3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základní pojmy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dirty="0" smtClean="0">
                <a:latin typeface="Franklin Gothic Book" panose="020B0503020102020204" pitchFamily="34" charset="0"/>
              </a:rPr>
              <a:t>Dvě čísla, jejichž </a:t>
            </a:r>
            <a:r>
              <a:rPr lang="cs-CZ" sz="3200" i="1" dirty="0" smtClean="0">
                <a:latin typeface="Franklin Gothic Book" panose="020B0503020102020204" pitchFamily="34" charset="0"/>
              </a:rPr>
              <a:t>největší společný dělitel je </a:t>
            </a:r>
            <a:r>
              <a:rPr lang="cs-CZ" sz="3200" dirty="0" smtClean="0">
                <a:latin typeface="Franklin Gothic Book" panose="020B0503020102020204" pitchFamily="34" charset="0"/>
              </a:rPr>
              <a:t>roven </a:t>
            </a:r>
            <a:r>
              <a:rPr lang="cs-CZ" sz="3200" i="1" dirty="0" smtClean="0">
                <a:latin typeface="Franklin Gothic Book" panose="020B0503020102020204" pitchFamily="34" charset="0"/>
              </a:rPr>
              <a:t>1</a:t>
            </a:r>
            <a:r>
              <a:rPr lang="cs-CZ" sz="3200" dirty="0" smtClean="0">
                <a:latin typeface="Franklin Gothic Book" panose="020B0503020102020204" pitchFamily="34" charset="0"/>
              </a:rPr>
              <a:t>, nazýváme </a:t>
            </a:r>
            <a:r>
              <a:rPr lang="cs-CZ" sz="3200" b="1" dirty="0" smtClean="0">
                <a:latin typeface="Franklin Gothic Book" panose="020B0503020102020204" pitchFamily="34" charset="0"/>
              </a:rPr>
              <a:t>NESOUDĚLNÁ.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69357" y="3645024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dirty="0" smtClean="0">
                <a:latin typeface="Franklin Gothic Book" panose="020B0503020102020204" pitchFamily="34" charset="0"/>
              </a:rPr>
              <a:t>Čísla, která </a:t>
            </a:r>
            <a:r>
              <a:rPr lang="cs-CZ" sz="3200" i="1" dirty="0" smtClean="0">
                <a:latin typeface="Franklin Gothic Book" panose="020B0503020102020204" pitchFamily="34" charset="0"/>
              </a:rPr>
              <a:t>mají alespoň dva společné dělitele </a:t>
            </a:r>
            <a:r>
              <a:rPr lang="cs-CZ" sz="3200" dirty="0" smtClean="0">
                <a:latin typeface="Franklin Gothic Book" panose="020B0503020102020204" pitchFamily="34" charset="0"/>
              </a:rPr>
              <a:t>(včetně 1), nazýváme</a:t>
            </a:r>
            <a:r>
              <a:rPr lang="cs-CZ" sz="3200" b="1" dirty="0" smtClean="0">
                <a:latin typeface="Franklin Gothic Book" panose="020B0503020102020204" pitchFamily="34" charset="0"/>
              </a:rPr>
              <a:t> SOUDĚLNÁ.</a:t>
            </a: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35596" y="1196752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Rozhodněte, zda následující dvojice jsou dvojicemi čísel soudělných či nesoudělných: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a) 18 a 21	b) 45 a 48	c) 17 a 51	d) 37 a 40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Rozhodněte, zda jsou čísla 23, 46 a 80 soudělná.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Které z čísel 10, 14, 15, 17, 18, 19, 20, 24, 27 jsou soudělná s číslem 16?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Na výletě turistického oddílu Šlapáci se sešlo 15 děvčat a 18 chlapců. Mohou při soutěžích vytvořit stejně početná družstva, nemají-li to být družstva smíšená? Pokud ano, zjistěte, kolik takových družstev bude.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lačítko akce: Nápověda 6">
            <a:hlinkClick r:id="rId3" action="ppaction://hlinksldjump" highlightClick="1"/>
          </p:cNvPr>
          <p:cNvSpPr/>
          <p:nvPr/>
        </p:nvSpPr>
        <p:spPr>
          <a:xfrm>
            <a:off x="8136396" y="1605577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Nápověda 7">
            <a:hlinkClick r:id="rId4" action="ppaction://hlinksldjump" highlightClick="1"/>
          </p:cNvPr>
          <p:cNvSpPr/>
          <p:nvPr/>
        </p:nvSpPr>
        <p:spPr>
          <a:xfrm>
            <a:off x="8156907" y="2721852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Nápověda 8">
            <a:hlinkClick r:id="rId5" action="ppaction://hlinksldjump" highlightClick="1"/>
          </p:cNvPr>
          <p:cNvSpPr/>
          <p:nvPr/>
        </p:nvSpPr>
        <p:spPr>
          <a:xfrm>
            <a:off x="8154590" y="3752458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Nápověda 9">
            <a:hlinkClick r:id="rId6" action="ppaction://hlinksldjump" highlightClick="1"/>
          </p:cNvPr>
          <p:cNvSpPr/>
          <p:nvPr/>
        </p:nvSpPr>
        <p:spPr>
          <a:xfrm>
            <a:off x="8136396" y="4653136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ál 31"/>
          <p:cNvSpPr/>
          <p:nvPr/>
        </p:nvSpPr>
        <p:spPr>
          <a:xfrm>
            <a:off x="1269531" y="3276881"/>
            <a:ext cx="216024" cy="30806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1269531" y="2970799"/>
            <a:ext cx="216024" cy="30806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220072" y="3278863"/>
            <a:ext cx="360040" cy="31004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20072" y="2972781"/>
            <a:ext cx="360040" cy="31004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3059832" y="4599178"/>
            <a:ext cx="216024" cy="30806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3059832" y="4293096"/>
            <a:ext cx="216024" cy="30806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 - řešení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>
                <a:latin typeface="Franklin Gothic Book" panose="020B0503020102020204" pitchFamily="34" charset="0"/>
              </a:rPr>
              <a:t>Rozhodněte, zda následující dvojice jsou dvojicemi čísel soudělných či nesoudělných</a:t>
            </a:r>
            <a:r>
              <a:rPr lang="cs-CZ" dirty="0" smtClean="0">
                <a:latin typeface="Franklin Gothic Book" panose="020B0503020102020204" pitchFamily="34" charset="0"/>
              </a:rPr>
              <a:t>: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Rozložme si daná čísla na možné součiny a pozorujme, zdali mají dalšího společného dělitele kromě čísla 1.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18 </a:t>
            </a:r>
            <a:r>
              <a:rPr lang="cs-CZ" dirty="0">
                <a:latin typeface="Franklin Gothic Book" panose="020B0503020102020204" pitchFamily="34" charset="0"/>
              </a:rPr>
              <a:t>a </a:t>
            </a:r>
            <a:r>
              <a:rPr lang="cs-CZ" dirty="0" smtClean="0">
                <a:latin typeface="Franklin Gothic Book" panose="020B0503020102020204" pitchFamily="34" charset="0"/>
              </a:rPr>
              <a:t>21</a:t>
            </a:r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SOUDĚLNÁ ČÍSLA</a:t>
            </a:r>
            <a:r>
              <a:rPr lang="cs-CZ" dirty="0" smtClean="0">
                <a:latin typeface="Franklin Gothic Book" panose="020B0503020102020204" pitchFamily="34" charset="0"/>
              </a:rPr>
              <a:t>	c</a:t>
            </a:r>
            <a:r>
              <a:rPr lang="cs-CZ" dirty="0">
                <a:latin typeface="Franklin Gothic Book" panose="020B0503020102020204" pitchFamily="34" charset="0"/>
              </a:rPr>
              <a:t>) 17 a </a:t>
            </a:r>
            <a:r>
              <a:rPr lang="cs-CZ" dirty="0" smtClean="0">
                <a:latin typeface="Franklin Gothic Book" panose="020B0503020102020204" pitchFamily="34" charset="0"/>
              </a:rPr>
              <a:t>51	</a:t>
            </a:r>
            <a:r>
              <a:rPr lang="cs-CZ" dirty="0">
                <a:solidFill>
                  <a:srgbClr val="FF0000"/>
                </a:solidFill>
                <a:latin typeface="Franklin Gothic Book" panose="020B0503020102020204" pitchFamily="34" charset="0"/>
              </a:rPr>
              <a:t> SOUDĚLNÁ ČÍSLA 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18 = 3 . 6	18 = 2 . 9	17 = 1 . 17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21 = 3 . 7			51 = 3 . 17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b</a:t>
            </a:r>
            <a:r>
              <a:rPr lang="cs-CZ" dirty="0">
                <a:latin typeface="Franklin Gothic Book" panose="020B0503020102020204" pitchFamily="34" charset="0"/>
              </a:rPr>
              <a:t>) 45 a </a:t>
            </a:r>
            <a:r>
              <a:rPr lang="cs-CZ" dirty="0" smtClean="0">
                <a:latin typeface="Franklin Gothic Book" panose="020B0503020102020204" pitchFamily="34" charset="0"/>
              </a:rPr>
              <a:t>48	</a:t>
            </a:r>
            <a:r>
              <a:rPr lang="cs-CZ" dirty="0">
                <a:solidFill>
                  <a:srgbClr val="FF0000"/>
                </a:solidFill>
                <a:latin typeface="Franklin Gothic Book" panose="020B0503020102020204" pitchFamily="34" charset="0"/>
              </a:rPr>
              <a:t> SOUDĚLNÁ ČÍSLA </a:t>
            </a:r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d</a:t>
            </a:r>
            <a:r>
              <a:rPr lang="cs-CZ" dirty="0">
                <a:latin typeface="Franklin Gothic Book" panose="020B0503020102020204" pitchFamily="34" charset="0"/>
              </a:rPr>
              <a:t>) 37 a </a:t>
            </a:r>
            <a:r>
              <a:rPr lang="cs-CZ" dirty="0" smtClean="0">
                <a:latin typeface="Franklin Gothic Book" panose="020B0503020102020204" pitchFamily="34" charset="0"/>
              </a:rPr>
              <a:t>40	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NESOUDĚLNÁ ČÍSLA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45 = 5 . 9	45 = 3 . 15	37 = 1 . 37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48 = 2 . 24	48 = 3 . 16	40 = 2 . 20	40 = 4 . 10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48 = 4 . 12	48 = 6 . 8	40 = 5 . 8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/>
          </a:p>
        </p:txBody>
      </p:sp>
      <p:sp>
        <p:nvSpPr>
          <p:cNvPr id="28" name="Tlačítko akce: Návrat 27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0" grpId="0" animBg="1"/>
      <p:bldP spid="31" grpId="0" animBg="1"/>
      <p:bldP spid="29" grpId="0" animBg="1"/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1268760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>
                <a:latin typeface="Franklin Gothic Book" panose="020B0503020102020204" pitchFamily="34" charset="0"/>
              </a:rPr>
              <a:t>Rozhodněte, zda jsou čísla 23, 46 a 80 soudělná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Opět si rozložíme daná čísla na jejich možné součiny a budeme hledat dalšího společného dělitele kromě čísla 1.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23 = 1 . 23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46 = 2 . 23	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80 = 2 . 40	80 = 4 . 20	80 = 5 . 16	80 = 8 . 10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Čísla nemají žádného dalšího společného dělitele – jsou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NESOUDĚLNÁ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lačítko akce: Návrat 24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3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ál 16"/>
          <p:cNvSpPr/>
          <p:nvPr/>
        </p:nvSpPr>
        <p:spPr>
          <a:xfrm>
            <a:off x="6678302" y="2845343"/>
            <a:ext cx="216024" cy="36004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802694" y="3413023"/>
            <a:ext cx="216024" cy="36004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6678302" y="3413023"/>
            <a:ext cx="216024" cy="36004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205694" y="2845343"/>
            <a:ext cx="216024" cy="36004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205694" y="4511057"/>
            <a:ext cx="216024" cy="36004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871322" y="2826219"/>
            <a:ext cx="216024" cy="36004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878102" y="3413023"/>
            <a:ext cx="216024" cy="36004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1205694" y="2332903"/>
            <a:ext cx="216024" cy="36004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2170" y="775444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>
                <a:latin typeface="Franklin Gothic Book" panose="020B0503020102020204" pitchFamily="34" charset="0"/>
              </a:rPr>
              <a:t>Které z čísel 10, 14, 15, 17, 18, 19, 20, 24, 27 jsou soudělná s číslem 16</a:t>
            </a:r>
            <a:r>
              <a:rPr lang="cs-CZ" dirty="0" smtClean="0">
                <a:latin typeface="Franklin Gothic Book" panose="020B0503020102020204" pitchFamily="34" charset="0"/>
              </a:rPr>
              <a:t>?</a:t>
            </a:r>
          </a:p>
          <a:p>
            <a:pPr algn="ctr"/>
            <a:endParaRPr lang="cs-CZ" sz="240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16 = </a:t>
            </a:r>
            <a:r>
              <a:rPr lang="cs-CZ" sz="2400" b="1" dirty="0" smtClean="0">
                <a:solidFill>
                  <a:srgbClr val="00B050"/>
                </a:solidFill>
                <a:latin typeface="Franklin Gothic Book" panose="020B0503020102020204" pitchFamily="34" charset="0"/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. </a:t>
            </a:r>
            <a:r>
              <a:rPr lang="cs-CZ" sz="24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8</a:t>
            </a:r>
            <a:r>
              <a:rPr lang="cs-CZ" sz="24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	16 =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4</a:t>
            </a:r>
            <a:r>
              <a:rPr lang="cs-CZ" sz="24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. 4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10 = 2 . 5			19 = 1 . 19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14 = 2 . 7			20 = 2 . 10	20 = 4 . 5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15 = 3 . 5			24 = 2 . 12        24 = 3 . 8	    24 = 4 . 6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17 = 1 . 17			27 = 3 . 9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18 = 2 . 9	18 = 3 . 6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355976" y="4691077"/>
            <a:ext cx="428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Soudělná čísla jsou: 16 a 10, 16 a 14, 16 a 18, 16 a 20, 16 a 24.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1" grpId="0" animBg="1"/>
      <p:bldP spid="12" grpId="0" animBg="1"/>
      <p:bldP spid="13" grpId="0" animBg="1"/>
      <p:bldP spid="14" grpId="0" animBg="1"/>
      <p:bldP spid="2" grpId="0" animBg="1"/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ál 16"/>
          <p:cNvSpPr/>
          <p:nvPr/>
        </p:nvSpPr>
        <p:spPr>
          <a:xfrm>
            <a:off x="4932040" y="3212976"/>
            <a:ext cx="288032" cy="432048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259632" y="3212976"/>
            <a:ext cx="288032" cy="432048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903809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</a:t>
            </a:r>
            <a:r>
              <a:rPr lang="cs-CZ" dirty="0">
                <a:latin typeface="Franklin Gothic Book" panose="020B0503020102020204" pitchFamily="34" charset="0"/>
              </a:rPr>
              <a:t> Na výletě turistického oddílu Šlapáci se sešlo 15 děvčat a 18 chlapců. Mohou při soutěžích vytvořit stejně početná družstva, nemají-li to být družstva smíšená? Pokud ano, zjistěte, kolik takových družstev bude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3568" y="2636912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Opět provedeme rozklad na součin těchto čísel: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15 = 3 . 5			18 = 3 . 6		18 = 2 . 9</a:t>
            </a:r>
          </a:p>
          <a:p>
            <a:endParaRPr lang="cs-CZ" b="1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Aby byla družstva stejně početná, budeme hledat společného dělitele, což je číslo 3.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83568" y="45811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A kolik takových družstev bude?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824412" y="4442628"/>
            <a:ext cx="3852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15 = 3 . 5, 18 = 3 . 6 … Takových družstev bude právě 11 (5 + 6).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6" grpId="0"/>
      <p:bldP spid="15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1033</TotalTime>
  <Words>501</Words>
  <Application>Microsoft Office PowerPoint</Application>
  <PresentationFormat>Předvádění na obrazovce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51</cp:revision>
  <dcterms:created xsi:type="dcterms:W3CDTF">2014-01-08T20:11:12Z</dcterms:created>
  <dcterms:modified xsi:type="dcterms:W3CDTF">2014-05-11T15:34:18Z</dcterms:modified>
</cp:coreProperties>
</file>