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/>
          <p:nvPr/>
        </p:nvSpPr>
        <p:spPr>
          <a:xfrm>
            <a:off x="0" y="3866924"/>
            <a:ext cx="9144000" cy="2991075"/>
          </a:xfrm>
          <a:prstGeom prst="rect">
            <a:avLst/>
          </a:prstGeom>
          <a:gradFill>
            <a:gsLst>
              <a:gs pos="0">
                <a:srgbClr val="FFFFFF">
                  <a:alpha val="91000"/>
                </a:srgbClr>
              </a:gs>
              <a:gs pos="100000">
                <a:srgbClr val="FFFFFF">
                  <a:alpha val="76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11"/>
          <p:cNvSpPr/>
          <p:nvPr/>
        </p:nvSpPr>
        <p:spPr>
          <a:xfrm>
            <a:off x="0" y="0"/>
            <a:ext cx="9144000" cy="3866924"/>
          </a:xfrm>
          <a:prstGeom prst="rect">
            <a:avLst/>
          </a:prstGeom>
          <a:gradFill>
            <a:gsLst>
              <a:gs pos="0">
                <a:srgbClr val="FFFFFF">
                  <a:alpha val="89000"/>
                </a:srgbClr>
              </a:gs>
              <a:gs pos="100000">
                <a:srgbClr val="FFFFFF">
                  <a:alpha val="62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12"/>
          <p:cNvSpPr/>
          <p:nvPr/>
        </p:nvSpPr>
        <p:spPr>
          <a:xfrm>
            <a:off x="0" y="2652308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13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Subtitle 2"/>
          <p:cNvSpPr txBox="1">
            <a:spLocks noGrp="1"/>
          </p:cNvSpPr>
          <p:nvPr>
            <p:ph type="subTitle" idx="1"/>
          </p:nvPr>
        </p:nvSpPr>
        <p:spPr>
          <a:xfrm>
            <a:off x="1473793" y="5052544"/>
            <a:ext cx="5637010" cy="882121"/>
          </a:xfrm>
        </p:spPr>
        <p:txBody>
          <a:bodyPr/>
          <a:lstStyle>
            <a:lvl1pPr marL="0" indent="0">
              <a:buNone/>
              <a:defRPr>
                <a:solidFill>
                  <a:srgbClr val="212745"/>
                </a:solidFill>
              </a:defRPr>
            </a:lvl1pPr>
          </a:lstStyle>
          <a:p>
            <a:pPr lvl="0"/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7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608FB0-EC43-47AB-B812-B88528A8D7DC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8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612E1C-0657-4D95-8B2A-55DCC0650ACE}" type="slidenum">
              <a:t>‹#›</a:t>
            </a:fld>
            <a:endParaRPr lang="cs-CZ"/>
          </a:p>
        </p:txBody>
      </p:sp>
      <p:sp>
        <p:nvSpPr>
          <p:cNvPr id="10" name="Title 1"/>
          <p:cNvSpPr txBox="1">
            <a:spLocks noGrp="1"/>
          </p:cNvSpPr>
          <p:nvPr>
            <p:ph type="ctrTitle"/>
          </p:nvPr>
        </p:nvSpPr>
        <p:spPr>
          <a:xfrm>
            <a:off x="817583" y="3132286"/>
            <a:ext cx="7175351" cy="1793165"/>
          </a:xfrm>
        </p:spPr>
        <p:txBody>
          <a:bodyPr/>
          <a:lstStyle>
            <a:lvl1pPr marL="640080" indent="-457200" algn="l">
              <a:defRPr sz="54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8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1904996" y="731520"/>
            <a:ext cx="6400800" cy="347472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5B0827-5FCC-4B8E-8A29-A1B4E8ED6FAD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7BC053-F148-4226-B9D9-1024E0E3FDF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832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1153762" y="376513"/>
            <a:ext cx="2057400" cy="5238341"/>
          </a:xfrm>
        </p:spPr>
        <p:txBody>
          <a:bodyPr vert="eaVert"/>
          <a:lstStyle>
            <a:lvl1pPr algn="l"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3324109" y="731520"/>
            <a:ext cx="4829284" cy="489472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6CCDF2-7F25-49D1-B0CB-C66E1A054D73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77884C-B3ED-442B-AC24-F4579CA302B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03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8D808B-7611-49A9-93E2-30C03C293AD1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3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8FFF70-40EC-41B6-BD51-3F1AE4D796E9}" type="slidenum">
              <a:t>‹#›</a:t>
            </a:fld>
            <a:endParaRPr lang="cs-CZ"/>
          </a:p>
        </p:txBody>
      </p:sp>
      <p:sp>
        <p:nvSpPr>
          <p:cNvPr id="5" name="Title 7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6" name="Content Placeholder 9"/>
          <p:cNvSpPr txBox="1">
            <a:spLocks noGrp="1"/>
          </p:cNvSpPr>
          <p:nvPr>
            <p:ph idx="1"/>
          </p:nvPr>
        </p:nvSpPr>
        <p:spPr>
          <a:xfrm>
            <a:off x="1143000" y="731520"/>
            <a:ext cx="6400800" cy="34747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67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3866924"/>
            <a:ext cx="9144000" cy="2991075"/>
          </a:xfrm>
          <a:prstGeom prst="rect">
            <a:avLst/>
          </a:prstGeom>
          <a:gradFill>
            <a:gsLst>
              <a:gs pos="0">
                <a:srgbClr val="FFFFFF">
                  <a:alpha val="92000"/>
                </a:srgbClr>
              </a:gs>
              <a:gs pos="100000">
                <a:srgbClr val="FFFFFF">
                  <a:alpha val="77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7"/>
          <p:cNvSpPr/>
          <p:nvPr/>
        </p:nvSpPr>
        <p:spPr>
          <a:xfrm>
            <a:off x="0" y="0"/>
            <a:ext cx="9144000" cy="3866924"/>
          </a:xfrm>
          <a:prstGeom prst="rect">
            <a:avLst/>
          </a:prstGeom>
          <a:gradFill>
            <a:gsLst>
              <a:gs pos="0">
                <a:srgbClr val="FFFFFF">
                  <a:alpha val="90000"/>
                </a:srgbClr>
              </a:gs>
              <a:gs pos="100000">
                <a:srgbClr val="FFFFFF">
                  <a:alpha val="63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8"/>
          <p:cNvSpPr/>
          <p:nvPr/>
        </p:nvSpPr>
        <p:spPr>
          <a:xfrm>
            <a:off x="0" y="2652308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9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Title 1"/>
          <p:cNvSpPr txBox="1">
            <a:spLocks noGrp="1"/>
          </p:cNvSpPr>
          <p:nvPr>
            <p:ph type="title"/>
          </p:nvPr>
        </p:nvSpPr>
        <p:spPr>
          <a:xfrm>
            <a:off x="2033195" y="2172650"/>
            <a:ext cx="5966670" cy="2423342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Text Placeholder 2"/>
          <p:cNvSpPr txBox="1">
            <a:spLocks noGrp="1"/>
          </p:cNvSpPr>
          <p:nvPr>
            <p:ph type="body" idx="1"/>
          </p:nvPr>
        </p:nvSpPr>
        <p:spPr>
          <a:xfrm>
            <a:off x="2022442" y="4607515"/>
            <a:ext cx="5970492" cy="835459"/>
          </a:xfrm>
        </p:spPr>
        <p:txBody>
          <a:bodyPr/>
          <a:lstStyle>
            <a:lvl1pPr marL="0" indent="0" algn="r">
              <a:buNone/>
              <a:defRPr sz="2000">
                <a:solidFill>
                  <a:srgbClr val="212745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A2C065-490B-483A-B720-A6162A7FBE1A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9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10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AF395D-6C05-44D3-A059-A14DDE04696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73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728D6E-DEF5-4A5A-97A1-86EC32E87640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3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DE1DC6-4F10-4361-9CD1-B5B59DEF6D43}" type="slidenum">
              <a:t>‹#›</a:t>
            </a:fld>
            <a:endParaRPr lang="cs-CZ"/>
          </a:p>
        </p:txBody>
      </p:sp>
      <p:sp>
        <p:nvSpPr>
          <p:cNvPr id="5" name="Title 7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6" name="Content Placeholder 8"/>
          <p:cNvSpPr txBox="1">
            <a:spLocks noGrp="1"/>
          </p:cNvSpPr>
          <p:nvPr>
            <p:ph idx="1"/>
          </p:nvPr>
        </p:nvSpPr>
        <p:spPr>
          <a:xfrm>
            <a:off x="1143000" y="731520"/>
            <a:ext cx="3346704" cy="34747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Content Placeholder 10"/>
          <p:cNvSpPr txBox="1">
            <a:spLocks noGrp="1"/>
          </p:cNvSpPr>
          <p:nvPr>
            <p:ph idx="2"/>
          </p:nvPr>
        </p:nvSpPr>
        <p:spPr>
          <a:xfrm>
            <a:off x="4645152" y="731520"/>
            <a:ext cx="3346704" cy="34747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06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 noGrp="1"/>
          </p:cNvSpPr>
          <p:nvPr>
            <p:ph type="body" idx="1"/>
          </p:nvPr>
        </p:nvSpPr>
        <p:spPr>
          <a:xfrm>
            <a:off x="1143000" y="731520"/>
            <a:ext cx="3346704" cy="639759"/>
          </a:xfrm>
        </p:spPr>
        <p:txBody>
          <a:bodyPr anchor="b" anchorCtr="1"/>
          <a:lstStyle>
            <a:lvl1pPr marL="0" indent="0" algn="ctr">
              <a:spcBef>
                <a:spcPts val="600"/>
              </a:spcBef>
              <a:buNone/>
              <a:defRPr sz="24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Content Placeholder 3"/>
          <p:cNvSpPr txBox="1">
            <a:spLocks noGrp="1"/>
          </p:cNvSpPr>
          <p:nvPr>
            <p:ph idx="2"/>
          </p:nvPr>
        </p:nvSpPr>
        <p:spPr>
          <a:xfrm>
            <a:off x="1156450" y="1400330"/>
            <a:ext cx="3346704" cy="2743200"/>
          </a:xfrm>
        </p:spPr>
        <p:txBody>
          <a:bodyPr/>
          <a:lstStyle>
            <a:lvl1pPr>
              <a:spcBef>
                <a:spcPts val="400"/>
              </a:spcBef>
              <a:defRPr sz="1800"/>
            </a:lvl1pPr>
            <a:lvl2pPr>
              <a:spcBef>
                <a:spcPts val="400"/>
              </a:spcBef>
              <a:defRPr sz="1800"/>
            </a:lvl2pPr>
            <a:lvl3pPr>
              <a:defRPr sz="1600"/>
            </a:lvl3pPr>
            <a:lvl4pPr>
              <a:defRPr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4"/>
          <p:cNvSpPr txBox="1">
            <a:spLocks noGrp="1"/>
          </p:cNvSpPr>
          <p:nvPr>
            <p:ph type="body" idx="3"/>
          </p:nvPr>
        </p:nvSpPr>
        <p:spPr>
          <a:xfrm>
            <a:off x="4647300" y="731520"/>
            <a:ext cx="3346704" cy="639759"/>
          </a:xfrm>
        </p:spPr>
        <p:txBody>
          <a:bodyPr anchor="b" anchorCtr="1"/>
          <a:lstStyle>
            <a:lvl1pPr marL="0" indent="0" algn="ctr">
              <a:spcBef>
                <a:spcPts val="600"/>
              </a:spcBef>
              <a:buNone/>
              <a:defRPr sz="24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5"/>
          <p:cNvSpPr txBox="1">
            <a:spLocks noGrp="1"/>
          </p:cNvSpPr>
          <p:nvPr>
            <p:ph idx="4"/>
          </p:nvPr>
        </p:nvSpPr>
        <p:spPr>
          <a:xfrm>
            <a:off x="4645023" y="1399032"/>
            <a:ext cx="3346704" cy="2743200"/>
          </a:xfrm>
        </p:spPr>
        <p:txBody>
          <a:bodyPr/>
          <a:lstStyle>
            <a:lvl1pPr>
              <a:spcBef>
                <a:spcPts val="400"/>
              </a:spcBef>
              <a:defRPr sz="1800"/>
            </a:lvl1pPr>
            <a:lvl2pPr>
              <a:spcBef>
                <a:spcPts val="400"/>
              </a:spcBef>
              <a:defRPr sz="1800"/>
            </a:lvl2pPr>
            <a:lvl3pPr>
              <a:defRPr sz="1600"/>
            </a:lvl3pPr>
            <a:lvl4pPr>
              <a:defRPr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C4767E-09C1-4C55-9985-B737BBBE95B9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7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36324E-3C27-4AFC-9B1F-1D7CA636E8B6}" type="slidenum">
              <a:t>‹#›</a:t>
            </a:fld>
            <a:endParaRPr lang="cs-CZ"/>
          </a:p>
        </p:txBody>
      </p:sp>
      <p:sp>
        <p:nvSpPr>
          <p:cNvPr id="9" name="Title 9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277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CF4CBE9-5953-4CF3-BE14-2FE543DCB76D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C6DF69-8FBB-46AE-8380-C6DC8AC0DCE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741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082312F-E892-4490-83E0-68B86904325C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233B78-3A24-4ED2-869D-E88101E5D8D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17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099" y="2209803"/>
            <a:ext cx="3636084" cy="1258488"/>
          </a:xfrm>
        </p:spPr>
        <p:txBody>
          <a:bodyPr anchor="b"/>
          <a:lstStyle>
            <a:lvl1pPr marL="228600" indent="-228600" algn="l">
              <a:defRPr sz="28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93515" y="731520"/>
            <a:ext cx="4017087" cy="4894728"/>
          </a:xfrm>
        </p:spPr>
        <p:txBody>
          <a:bodyPr anchor="ctr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075764" y="3497799"/>
            <a:ext cx="3388656" cy="2139522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A47675-1AB9-428E-AC53-B663D34460E5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6A6179-CAE0-4CD1-A2E9-C43869897C4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52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0" y="3866924"/>
            <a:ext cx="9144000" cy="2991075"/>
          </a:xfrm>
          <a:prstGeom prst="rect">
            <a:avLst/>
          </a:prstGeom>
          <a:gradFill>
            <a:gsLst>
              <a:gs pos="0">
                <a:srgbClr val="FFFFFF">
                  <a:alpha val="92000"/>
                </a:srgbClr>
              </a:gs>
              <a:gs pos="100000">
                <a:srgbClr val="FFFFFF">
                  <a:alpha val="77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8"/>
          <p:cNvSpPr/>
          <p:nvPr/>
        </p:nvSpPr>
        <p:spPr>
          <a:xfrm>
            <a:off x="0" y="0"/>
            <a:ext cx="9144000" cy="3866924"/>
          </a:xfrm>
          <a:prstGeom prst="rect">
            <a:avLst/>
          </a:prstGeom>
          <a:gradFill>
            <a:gsLst>
              <a:gs pos="0">
                <a:srgbClr val="FFFFFF">
                  <a:alpha val="90000"/>
                </a:srgbClr>
              </a:gs>
              <a:gs pos="100000">
                <a:srgbClr val="FFFFFF">
                  <a:alpha val="63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9"/>
          <p:cNvSpPr/>
          <p:nvPr/>
        </p:nvSpPr>
        <p:spPr>
          <a:xfrm>
            <a:off x="0" y="2652308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10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475174" y="1143000"/>
            <a:ext cx="4114800" cy="3127805"/>
          </a:xfrm>
          <a:solidFill>
            <a:srgbClr val="8CC9F7"/>
          </a:solidFill>
        </p:spPr>
        <p:txBody>
          <a:bodyPr anchorCtr="1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7" name="Text Placeholder 3"/>
          <p:cNvSpPr txBox="1">
            <a:spLocks noGrp="1"/>
          </p:cNvSpPr>
          <p:nvPr>
            <p:ph type="body" idx="2"/>
          </p:nvPr>
        </p:nvSpPr>
        <p:spPr>
          <a:xfrm>
            <a:off x="877888" y="1010485"/>
            <a:ext cx="3694111" cy="2163022"/>
          </a:xfrm>
        </p:spPr>
        <p:txBody>
          <a:bodyPr anchor="b"/>
          <a:lstStyle>
            <a:lvl1pPr marL="182880">
              <a:spcBef>
                <a:spcPts val="400"/>
              </a:spcBef>
              <a:defRPr sz="16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B12754-66E3-4476-BBB1-8852A2A42426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9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10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6095C2-6296-49E2-A508-CEA492DEC393}" type="slidenum">
              <a:t>‹#›</a:t>
            </a:fld>
            <a:endParaRPr lang="cs-CZ"/>
          </a:p>
        </p:txBody>
      </p:sp>
      <p:sp>
        <p:nvSpPr>
          <p:cNvPr id="11" name="Title 1"/>
          <p:cNvSpPr txBox="1">
            <a:spLocks noGrp="1"/>
          </p:cNvSpPr>
          <p:nvPr>
            <p:ph type="title"/>
          </p:nvPr>
        </p:nvSpPr>
        <p:spPr>
          <a:xfrm>
            <a:off x="727268" y="4464420"/>
            <a:ext cx="6383536" cy="1143000"/>
          </a:xfrm>
        </p:spPr>
        <p:txBody>
          <a:bodyPr anchor="b"/>
          <a:lstStyle>
            <a:lvl1pPr algn="l"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159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D5FF"/>
            </a:gs>
            <a:gs pos="100000">
              <a:srgbClr val="FFFFFF"/>
            </a:gs>
          </a:gsLst>
          <a:path path="circle">
            <a:fillToRect l="20000" t="10000" r="80000" b="9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5105396"/>
            <a:ext cx="9144000" cy="1752603"/>
          </a:xfrm>
          <a:prstGeom prst="rect">
            <a:avLst/>
          </a:prstGeom>
          <a:gradFill>
            <a:gsLst>
              <a:gs pos="0">
                <a:srgbClr val="FFFFFF">
                  <a:alpha val="91000"/>
                </a:srgbClr>
              </a:gs>
              <a:gs pos="100000">
                <a:srgbClr val="FFFFFF">
                  <a:alpha val="76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7"/>
          <p:cNvSpPr/>
          <p:nvPr/>
        </p:nvSpPr>
        <p:spPr>
          <a:xfrm>
            <a:off x="0" y="0"/>
            <a:ext cx="9144000" cy="5105396"/>
          </a:xfrm>
          <a:prstGeom prst="rect">
            <a:avLst/>
          </a:prstGeom>
          <a:gradFill>
            <a:gsLst>
              <a:gs pos="0">
                <a:srgbClr val="FFFFFF">
                  <a:alpha val="89000"/>
                </a:srgbClr>
              </a:gs>
              <a:gs pos="100000">
                <a:srgbClr val="FFFFFF">
                  <a:alpha val="62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8"/>
          <p:cNvSpPr/>
          <p:nvPr/>
        </p:nvSpPr>
        <p:spPr>
          <a:xfrm>
            <a:off x="0" y="3768306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9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Title Placeholder 1"/>
          <p:cNvSpPr txBox="1">
            <a:spLocks noGrp="1"/>
          </p:cNvSpPr>
          <p:nvPr>
            <p:ph type="title"/>
          </p:nvPr>
        </p:nvSpPr>
        <p:spPr>
          <a:xfrm>
            <a:off x="1793284" y="4372167"/>
            <a:ext cx="6512512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Text Placeholder 2"/>
          <p:cNvSpPr txBox="1"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100" b="1" i="0" u="none" strike="noStrike" kern="1200" cap="none" spc="0" baseline="0">
                <a:solidFill>
                  <a:srgbClr val="7F7F7F"/>
                </a:solidFill>
                <a:uFillTx/>
                <a:latin typeface="Trebuchet MS"/>
                <a:ea typeface=""/>
                <a:cs typeface=""/>
              </a:defRPr>
            </a:lvl1pPr>
          </a:lstStyle>
          <a:p>
            <a:pPr lvl="0"/>
            <a:fld id="{1CBA3380-99C3-416A-A3FA-A6D1C6ED1F35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9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100" b="1" i="0" u="none" strike="noStrike" kern="1200" cap="none" spc="0" baseline="0">
                <a:solidFill>
                  <a:srgbClr val="7F7F7F"/>
                </a:solidFill>
                <a:uFillTx/>
                <a:latin typeface="Trebuchet MS"/>
                <a:ea typeface=""/>
                <a:cs typeface=""/>
              </a:defRPr>
            </a:lvl1pPr>
          </a:lstStyle>
          <a:p>
            <a:pPr lvl="0"/>
            <a:endParaRPr lang="cs-CZ"/>
          </a:p>
        </p:txBody>
      </p:sp>
      <p:sp>
        <p:nvSpPr>
          <p:cNvPr id="10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3810003" y="6172200"/>
            <a:ext cx="1828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1" i="0" u="none" strike="noStrike" kern="1200" cap="none" spc="0" baseline="0">
                <a:solidFill>
                  <a:srgbClr val="7F7F7F"/>
                </a:solidFill>
                <a:uFillTx/>
                <a:latin typeface="Trebuchet MS"/>
                <a:ea typeface=""/>
                <a:cs typeface=""/>
              </a:defRPr>
            </a:lvl1pPr>
          </a:lstStyle>
          <a:p>
            <a:pPr lvl="0"/>
            <a:fld id="{333DE55C-BABE-43C5-8F8D-7D561CB44B97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320040" marR="0" lvl="0" indent="-320040" algn="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C3260C"/>
        </a:buClr>
        <a:buSzPct val="128000"/>
        <a:buFont typeface="Georgia" pitchFamily="18"/>
        <a:buChar char="*"/>
        <a:tabLst/>
        <a:defRPr lang="cs-CZ" sz="4600" b="1" i="0" u="none" strike="noStrike" kern="1200" cap="none" spc="0" baseline="0">
          <a:solidFill>
            <a:srgbClr val="000000"/>
          </a:solidFill>
          <a:uFillTx/>
          <a:latin typeface="Trebuchet MS"/>
          <a:ea typeface=""/>
          <a:cs typeface=""/>
        </a:defRPr>
      </a:lvl1pPr>
    </p:titleStyle>
    <p:bodyStyle>
      <a:lvl1pPr marL="228600" marR="0" lvl="0" indent="-182880" algn="l" defTabSz="914400" rtl="0" fontAlgn="auto" hangingPunct="1">
        <a:lnSpc>
          <a:spcPct val="100000"/>
        </a:lnSpc>
        <a:spcBef>
          <a:spcPts val="5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22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1pPr>
      <a:lvl2pPr marL="548640" marR="0" lvl="1" indent="-182880" algn="l" defTabSz="914400" rtl="0" fontAlgn="auto" hangingPunct="1">
        <a:lnSpc>
          <a:spcPct val="100000"/>
        </a:lnSpc>
        <a:spcBef>
          <a:spcPts val="5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20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2pPr>
      <a:lvl3pPr marL="822960" marR="0" lvl="2" indent="-182880" algn="l" defTabSz="914400" rtl="0" fontAlgn="auto" hangingPunct="1">
        <a:lnSpc>
          <a:spcPct val="100000"/>
        </a:lnSpc>
        <a:spcBef>
          <a:spcPts val="4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18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3pPr>
      <a:lvl4pPr marL="1097280" marR="0" lvl="3" indent="-182880" algn="l" defTabSz="914400" rtl="0" fontAlgn="auto" hangingPunct="1">
        <a:lnSpc>
          <a:spcPct val="100000"/>
        </a:lnSpc>
        <a:spcBef>
          <a:spcPts val="4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16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4pPr>
      <a:lvl5pPr marL="1389888" marR="0" lvl="4" indent="-182880" algn="l" defTabSz="914400" rtl="0" fontAlgn="auto" hangingPunct="1">
        <a:lnSpc>
          <a:spcPct val="100000"/>
        </a:lnSpc>
        <a:spcBef>
          <a:spcPts val="3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14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/>
          <p:nvPr/>
        </p:nvSpPr>
        <p:spPr>
          <a:xfrm>
            <a:off x="357192" y="571499"/>
            <a:ext cx="8458200" cy="487362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9144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Název školy: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ZŠ A MŠ ÚDOLÍ DESNÉ, DRUŽSTEVNÍ </a:t>
            </a:r>
            <a:r>
              <a:rPr lang="cs-CZ" sz="1400" b="0" i="0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125, RAPOTÍN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Název </a:t>
            </a:r>
            <a:r>
              <a:rPr lang="cs-CZ" sz="1400" b="1" i="0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projektu</a:t>
            </a: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Ve svazkové škole aktivně - interaktivně</a:t>
            </a:r>
            <a:b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</a:b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Číslo projektu: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CZ.1.07/1.4.00/21.3465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Autor: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Mgr. Jana </a:t>
            </a:r>
            <a:r>
              <a:rPr lang="cs-CZ" sz="1400" b="0" i="0" u="none" strike="noStrike" kern="1200" cap="none" spc="400" baseline="0" dirty="0" err="1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Učňová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Tematický okruh: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/>
            </a:r>
            <a:b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</a:b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Název</a:t>
            </a:r>
            <a:r>
              <a:rPr lang="cs-CZ" sz="1400" b="1" i="0" u="none" strike="noStrike" kern="1200" cap="none" spc="400" baseline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: </a:t>
            </a:r>
            <a:r>
              <a:rPr lang="cs-CZ" sz="1400" i="0" u="none" strike="noStrike" kern="1200" cap="none" spc="400" baseline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EU OPVK </a:t>
            </a:r>
            <a:r>
              <a:rPr lang="cs-CZ" sz="1400" b="0" i="0" u="none" strike="noStrike" kern="1200" cap="none" spc="400" baseline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VY_32_INOVACE_09_ČÍSLA_SOUDĚLNÁ_NESOUDĚLNÁ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Vytvořeno: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1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-</a:t>
            </a:r>
            <a:r>
              <a:rPr lang="cs-CZ" sz="1400" i="1" kern="0" spc="400" dirty="0" smtClean="0">
                <a:solidFill>
                  <a:srgbClr val="000000"/>
                </a:solidFill>
                <a:latin typeface="Franklin Gothic Book" pitchFamily="34"/>
                <a:ea typeface=""/>
                <a:cs typeface="Times New Roman" pitchFamily="18"/>
              </a:rPr>
              <a:t>březen</a:t>
            </a:r>
            <a:r>
              <a:rPr lang="cs-CZ" sz="1400" b="0" i="1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 </a:t>
            </a:r>
            <a:r>
              <a:rPr lang="cs-CZ" sz="1400" b="0" i="1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2014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Anotace: </a:t>
            </a: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0" i="1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-tato prezentace </a:t>
            </a:r>
            <a:r>
              <a:rPr lang="cs-CZ" sz="1400" b="0" i="1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slouží žákům k seznámení s </a:t>
            </a:r>
            <a:r>
              <a:rPr lang="cs-CZ" sz="1400" i="1" spc="400" dirty="0" smtClean="0">
                <a:solidFill>
                  <a:srgbClr val="000000"/>
                </a:solidFill>
                <a:latin typeface="Franklin Gothic Book" pitchFamily="34"/>
                <a:ea typeface=""/>
                <a:cs typeface="Times New Roman" pitchFamily="18"/>
              </a:rPr>
              <a:t>pojmy čísel soudělných a nesoudělných; </a:t>
            </a:r>
            <a:r>
              <a:rPr lang="cs-CZ" sz="1400" b="0" i="1" u="none" strike="noStrike" kern="1200" cap="none" spc="40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procvičování na příkladech; doporučuji tento materiál k úvodu do látky, procvičování, nebo domácí samostatné přípravě žáků</a:t>
            </a:r>
          </a:p>
          <a:p>
            <a:pPr lvl="0"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spc="400" dirty="0" smtClean="0">
                <a:solidFill>
                  <a:srgbClr val="000000"/>
                </a:solidFill>
                <a:latin typeface="Franklin Gothic Book" pitchFamily="34"/>
                <a:cs typeface="Times New Roman" pitchFamily="18"/>
              </a:rPr>
              <a:t>Zdroj:</a:t>
            </a:r>
          </a:p>
          <a:p>
            <a:pPr lvl="0"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dirty="0">
                <a:latin typeface="Franklin Gothic Book" panose="020B0503020102020204" pitchFamily="34" charset="0"/>
              </a:rPr>
              <a:t>HERMAN. </a:t>
            </a:r>
            <a:r>
              <a:rPr lang="cs-CZ" sz="1400" i="1" dirty="0">
                <a:latin typeface="Franklin Gothic Book" panose="020B0503020102020204" pitchFamily="34" charset="0"/>
              </a:rPr>
              <a:t>Matematika: dělitelnost</a:t>
            </a:r>
            <a:r>
              <a:rPr lang="cs-CZ" sz="1400" dirty="0">
                <a:latin typeface="Franklin Gothic Book" panose="020B0503020102020204" pitchFamily="34" charset="0"/>
              </a:rPr>
              <a:t>. 2. vyd. Praha: Prometheus, 2003, 100 s. Učebnice pro základní školy (Prometheus). ISBN </a:t>
            </a:r>
            <a:r>
              <a:rPr lang="cs-CZ" sz="1400" dirty="0" smtClean="0">
                <a:latin typeface="Franklin Gothic Book" panose="020B0503020102020204" pitchFamily="34" charset="0"/>
              </a:rPr>
              <a:t>80-719-6261-9</a:t>
            </a:r>
          </a:p>
          <a:p>
            <a:pPr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dirty="0" smtClean="0">
                <a:latin typeface="Franklin Gothic Book" panose="020B0503020102020204" pitchFamily="34" charset="0"/>
              </a:rPr>
              <a:t>TAIŠL, VOJÁČEK.</a:t>
            </a:r>
            <a:r>
              <a:rPr lang="cs-CZ" sz="1400" dirty="0">
                <a:latin typeface="Franklin Gothic Book" panose="020B0503020102020204" pitchFamily="34" charset="0"/>
              </a:rPr>
              <a:t> </a:t>
            </a:r>
            <a:r>
              <a:rPr lang="cs-CZ" sz="1400" i="1" dirty="0" smtClean="0">
                <a:latin typeface="Franklin Gothic Book" panose="020B0503020102020204" pitchFamily="34" charset="0"/>
              </a:rPr>
              <a:t>Aritmetika pro sedmý ročník</a:t>
            </a:r>
            <a:r>
              <a:rPr lang="cs-CZ" sz="1400" dirty="0" smtClean="0">
                <a:latin typeface="Franklin Gothic Book" panose="020B0503020102020204" pitchFamily="34" charset="0"/>
              </a:rPr>
              <a:t>. 12</a:t>
            </a:r>
            <a:r>
              <a:rPr lang="cs-CZ" sz="1400" dirty="0">
                <a:latin typeface="Franklin Gothic Book" panose="020B0503020102020204" pitchFamily="34" charset="0"/>
              </a:rPr>
              <a:t>. vyd. Praha: </a:t>
            </a:r>
            <a:r>
              <a:rPr lang="cs-CZ" sz="1400" dirty="0" smtClean="0">
                <a:latin typeface="Franklin Gothic Book" panose="020B0503020102020204" pitchFamily="34" charset="0"/>
              </a:rPr>
              <a:t>SPN, 1975, 150 </a:t>
            </a:r>
            <a:r>
              <a:rPr lang="cs-CZ" sz="1400" dirty="0">
                <a:latin typeface="Franklin Gothic Book" panose="020B0503020102020204" pitchFamily="34" charset="0"/>
              </a:rPr>
              <a:t>s. Učebnice pro základní </a:t>
            </a:r>
            <a:r>
              <a:rPr lang="cs-CZ" sz="1400" dirty="0" smtClean="0">
                <a:latin typeface="Franklin Gothic Book" panose="020B0503020102020204" pitchFamily="34" charset="0"/>
              </a:rPr>
              <a:t>devítileté školy (SPN). </a:t>
            </a:r>
            <a:r>
              <a:rPr lang="cs-CZ" sz="1400" dirty="0">
                <a:latin typeface="Franklin Gothic Book" panose="020B0503020102020204" pitchFamily="34" charset="0"/>
              </a:rPr>
              <a:t>ISBN </a:t>
            </a:r>
            <a:r>
              <a:rPr lang="cs-CZ" sz="1400" dirty="0" smtClean="0">
                <a:latin typeface="Franklin Gothic Book" panose="020B0503020102020204" pitchFamily="34" charset="0"/>
              </a:rPr>
              <a:t>14-409-75</a:t>
            </a:r>
            <a:endParaRPr lang="cs-CZ" sz="1400" dirty="0">
              <a:latin typeface="Franklin Gothic Book" panose="020B0503020102020204" pitchFamily="34" charset="0"/>
            </a:endParaRPr>
          </a:p>
          <a:p>
            <a:pPr lvl="0"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u="none" strike="noStrike" kern="1200" cap="none" spc="400" baseline="0" dirty="0">
              <a:solidFill>
                <a:srgbClr val="000000"/>
              </a:solidFill>
              <a:uFillTx/>
              <a:latin typeface="Franklin Gothic Book" panose="020B0503020102020204" pitchFamily="34" charset="0"/>
              <a:ea typeface=""/>
              <a:cs typeface="Times New Roman" pitchFamily="1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555876" y="5445123"/>
            <a:ext cx="4537079" cy="9858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Příklady k ověření znalostí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83568" y="1340768"/>
            <a:ext cx="77048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1. Odůvodněte, že jsou soudělná čísla:</a:t>
            </a:r>
          </a:p>
          <a:p>
            <a:r>
              <a:rPr lang="cs-CZ" dirty="0" smtClean="0">
                <a:latin typeface="Franklin Gothic Book" panose="020B0503020102020204" pitchFamily="34" charset="0"/>
              </a:rPr>
              <a:t>a) 77</a:t>
            </a:r>
            <a:r>
              <a:rPr lang="cs-CZ" dirty="0">
                <a:latin typeface="Franklin Gothic Book" panose="020B0503020102020204" pitchFamily="34" charset="0"/>
              </a:rPr>
              <a:t> </a:t>
            </a:r>
            <a:r>
              <a:rPr lang="cs-CZ" dirty="0" smtClean="0">
                <a:latin typeface="Franklin Gothic Book" panose="020B0503020102020204" pitchFamily="34" charset="0"/>
              </a:rPr>
              <a:t>a 91	c) 65 a 104	e) 68</a:t>
            </a:r>
            <a:r>
              <a:rPr lang="cs-CZ" dirty="0">
                <a:latin typeface="Franklin Gothic Book" panose="020B0503020102020204" pitchFamily="34" charset="0"/>
              </a:rPr>
              <a:t> </a:t>
            </a:r>
            <a:r>
              <a:rPr lang="cs-CZ" dirty="0" smtClean="0">
                <a:latin typeface="Franklin Gothic Book" panose="020B0503020102020204" pitchFamily="34" charset="0"/>
              </a:rPr>
              <a:t>a 85	h) 69 a 92</a:t>
            </a: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2. Která z čísel 85, 92, 68, 136, 340 jsou soudělná s číslem 51? (Rozložte všechna čísla na prvočinitele.)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3. Aniž provedete dělení, odůvodněte, že </a:t>
            </a:r>
          </a:p>
          <a:p>
            <a:r>
              <a:rPr lang="cs-CZ" dirty="0" smtClean="0">
                <a:latin typeface="Franklin Gothic Book" panose="020B0503020102020204" pitchFamily="34" charset="0"/>
              </a:rPr>
              <a:t>a) čísla 90, 108, 252 jsou dělitelná šesti  </a:t>
            </a:r>
          </a:p>
          <a:p>
            <a:r>
              <a:rPr lang="cs-CZ" dirty="0" smtClean="0">
                <a:latin typeface="Franklin Gothic Book" panose="020B0503020102020204" pitchFamily="34" charset="0"/>
              </a:rPr>
              <a:t>b) čísla 96, 132, 192, 396 jsou dělitelná dvanácti</a:t>
            </a:r>
          </a:p>
          <a:p>
            <a:r>
              <a:rPr lang="cs-CZ" dirty="0" smtClean="0">
                <a:latin typeface="Franklin Gothic Book" panose="020B0503020102020204" pitchFamily="34" charset="0"/>
              </a:rPr>
              <a:t>c) čísla 78, 90, 165, 285 jsou dělitelná patnácti</a:t>
            </a:r>
          </a:p>
          <a:p>
            <a:endParaRPr lang="cs-CZ" dirty="0">
              <a:latin typeface="Franklin Gothic Book" panose="020B05030201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9909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Malé opakování na začátek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54690" y="1423808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1. Vyjmenujte několik skupin čísel, jejichž největším společným dělitelem je číslo 1.</a:t>
            </a:r>
            <a:endParaRPr lang="cs-CZ" b="1" dirty="0">
              <a:latin typeface="Franklin Gothic Book" panose="020B05030201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447759" y="1700807"/>
            <a:ext cx="5184576" cy="369332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Franklin Gothic Book" panose="020B0503020102020204" pitchFamily="34" charset="0"/>
              </a:rPr>
              <a:t>15 a 16; 23 a 27; 6, 10 a 15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54690" y="3068904"/>
            <a:ext cx="32930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2. Vyjmenuj několik skupin čísel, které mají největšího společného dělitele většího než 1.</a:t>
            </a:r>
            <a:endParaRPr lang="cs-CZ" b="1" dirty="0">
              <a:latin typeface="Franklin Gothic Book" panose="020B05030201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447759" y="3212976"/>
            <a:ext cx="5184576" cy="646331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Franklin Gothic Book" panose="020B0503020102020204" pitchFamily="34" charset="0"/>
              </a:rPr>
              <a:t>8 a 14 (společný dělitel 2), 45 a 75 (společný dělitel 5), 33, 66 a 77 (společný dělitel 11)</a:t>
            </a:r>
          </a:p>
        </p:txBody>
      </p:sp>
      <p:sp>
        <p:nvSpPr>
          <p:cNvPr id="16" name="Oválný popisek 15"/>
          <p:cNvSpPr/>
          <p:nvPr/>
        </p:nvSpPr>
        <p:spPr>
          <a:xfrm>
            <a:off x="194436" y="4507127"/>
            <a:ext cx="2365082" cy="2169637"/>
          </a:xfrm>
          <a:prstGeom prst="wedgeEllipseCallout">
            <a:avLst>
              <a:gd name="adj1" fmla="val 66299"/>
              <a:gd name="adj2" fmla="val -30261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atin typeface="Franklin Gothic Book" panose="020B0503020102020204" pitchFamily="34" charset="0"/>
              </a:rPr>
              <a:t>Kolik společných dělitelů mají čísla v každé takové skupině?</a:t>
            </a:r>
            <a:endParaRPr lang="cs-CZ" b="1" dirty="0">
              <a:latin typeface="Franklin Gothic Book" panose="020B0503020102020204" pitchFamily="34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9518" y="5883313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3131840" y="4594431"/>
            <a:ext cx="525658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Franklin Gothic Book" panose="020B0503020102020204" pitchFamily="34" charset="0"/>
              </a:rPr>
              <a:t>Mohou jich mít více, stačí však že najdeme jednoho takového, který je větší než 1.</a:t>
            </a:r>
            <a:endParaRPr lang="cs-CZ" dirty="0">
              <a:latin typeface="Franklin Gothic Book" panose="020B05030201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 animBg="1"/>
      <p:bldP spid="1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Procvičování základních pojmů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67544" y="1340768"/>
            <a:ext cx="82089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 smtClean="0">
                <a:latin typeface="Franklin Gothic Book" panose="020B0503020102020204" pitchFamily="34" charset="0"/>
              </a:rPr>
              <a:t>Mohou být dvě sudá čísla nesoudělná?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pPr marL="342900" indent="-342900">
              <a:buAutoNum type="arabicPeriod" startAt="2"/>
            </a:pPr>
            <a:r>
              <a:rPr lang="cs-CZ" dirty="0" smtClean="0">
                <a:latin typeface="Franklin Gothic Book" panose="020B0503020102020204" pitchFamily="34" charset="0"/>
              </a:rPr>
              <a:t>Jsou každá dvě lichá čísla nesoudělná?</a:t>
            </a:r>
          </a:p>
          <a:p>
            <a:pPr marL="342900" indent="-342900">
              <a:buAutoNum type="arabicPeriod" startAt="2"/>
            </a:pPr>
            <a:endParaRPr lang="cs-CZ" dirty="0">
              <a:latin typeface="Franklin Gothic Book" panose="020B0503020102020204" pitchFamily="34" charset="0"/>
            </a:endParaRPr>
          </a:p>
          <a:p>
            <a:pPr marL="342900" indent="-342900">
              <a:buAutoNum type="arabicPeriod" startAt="2"/>
            </a:pPr>
            <a:endParaRPr lang="cs-CZ" dirty="0" smtClean="0">
              <a:latin typeface="Franklin Gothic Book" panose="020B0503020102020204" pitchFamily="34" charset="0"/>
            </a:endParaRPr>
          </a:p>
          <a:p>
            <a:pPr marL="342900" indent="-342900">
              <a:buAutoNum type="arabicPeriod" startAt="2"/>
            </a:pPr>
            <a:r>
              <a:rPr lang="cs-CZ" dirty="0" smtClean="0">
                <a:latin typeface="Franklin Gothic Book" panose="020B0503020102020204" pitchFamily="34" charset="0"/>
              </a:rPr>
              <a:t> Co platí o počtu společných dělitelů pro čísla soudělná a pro čísla nesoudělná?</a:t>
            </a:r>
          </a:p>
          <a:p>
            <a:pPr marL="342900" indent="-342900">
              <a:buAutoNum type="arabicPeriod" startAt="2"/>
            </a:pPr>
            <a:endParaRPr lang="cs-CZ" dirty="0">
              <a:latin typeface="Franklin Gothic Book" panose="020B0503020102020204" pitchFamily="34" charset="0"/>
            </a:endParaRPr>
          </a:p>
          <a:p>
            <a:pPr marL="342900" indent="-342900">
              <a:buAutoNum type="arabicPeriod" startAt="2"/>
            </a:pPr>
            <a:endParaRPr lang="cs-CZ" dirty="0" smtClean="0">
              <a:latin typeface="Franklin Gothic Book" panose="020B0503020102020204" pitchFamily="34" charset="0"/>
            </a:endParaRPr>
          </a:p>
          <a:p>
            <a:pPr marL="342900" indent="-342900">
              <a:buAutoNum type="arabicPeriod" startAt="2"/>
            </a:pPr>
            <a:endParaRPr lang="cs-CZ" dirty="0">
              <a:latin typeface="Franklin Gothic Book" panose="020B0503020102020204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025" y="5800724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467544" y="3789040"/>
            <a:ext cx="82089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Náš mateřský jazyk nám napovídá, jak si zapamatovat význam slov </a:t>
            </a:r>
            <a:r>
              <a:rPr lang="cs-CZ" i="1" dirty="0" smtClean="0">
                <a:latin typeface="Franklin Gothic Book" panose="020B0503020102020204" pitchFamily="34" charset="0"/>
              </a:rPr>
              <a:t>soudělná </a:t>
            </a:r>
            <a:r>
              <a:rPr lang="cs-CZ" dirty="0" smtClean="0">
                <a:latin typeface="Franklin Gothic Book" panose="020B0503020102020204" pitchFamily="34" charset="0"/>
              </a:rPr>
              <a:t>a </a:t>
            </a:r>
            <a:r>
              <a:rPr lang="cs-CZ" i="1" dirty="0" smtClean="0">
                <a:latin typeface="Franklin Gothic Book" panose="020B0503020102020204" pitchFamily="34" charset="0"/>
              </a:rPr>
              <a:t>nesoudělná</a:t>
            </a:r>
            <a:r>
              <a:rPr lang="cs-CZ" dirty="0" smtClean="0">
                <a:latin typeface="Franklin Gothic Book" panose="020B0503020102020204" pitchFamily="34" charset="0"/>
              </a:rPr>
              <a:t>:</a:t>
            </a:r>
          </a:p>
          <a:p>
            <a:r>
              <a:rPr lang="cs-CZ" dirty="0">
                <a:solidFill>
                  <a:srgbClr val="FF0000"/>
                </a:solidFill>
                <a:latin typeface="Franklin Gothic Book" panose="020B0503020102020204" pitchFamily="34" charset="0"/>
              </a:rPr>
              <a:t>s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oudělná		</a:t>
            </a:r>
            <a:r>
              <a:rPr lang="cs-CZ" dirty="0" smtClean="0">
                <a:latin typeface="Franklin Gothic Book" panose="020B0503020102020204" pitchFamily="34" charset="0"/>
              </a:rPr>
              <a:t>=	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sou</a:t>
            </a:r>
            <a:r>
              <a:rPr lang="cs-CZ" dirty="0" smtClean="0">
                <a:latin typeface="Franklin Gothic Book" panose="020B0503020102020204" pitchFamily="34" charset="0"/>
              </a:rPr>
              <a:t>časně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děl</a:t>
            </a:r>
            <a:r>
              <a:rPr lang="cs-CZ" dirty="0" smtClean="0">
                <a:latin typeface="Franklin Gothic Book" panose="020B0503020102020204" pitchFamily="34" charset="0"/>
              </a:rPr>
              <a:t>itel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ná </a:t>
            </a:r>
            <a:r>
              <a:rPr lang="cs-CZ" dirty="0" smtClean="0">
                <a:latin typeface="Franklin Gothic Book" panose="020B0503020102020204" pitchFamily="34" charset="0"/>
              </a:rPr>
              <a:t>číslem větším než 1</a:t>
            </a:r>
          </a:p>
          <a:p>
            <a:r>
              <a:rPr lang="cs-CZ" dirty="0">
                <a:solidFill>
                  <a:srgbClr val="FF0000"/>
                </a:solidFill>
                <a:latin typeface="Franklin Gothic Book" panose="020B0503020102020204" pitchFamily="34" charset="0"/>
              </a:rPr>
              <a:t>n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esoudělná</a:t>
            </a:r>
            <a:r>
              <a:rPr lang="cs-CZ" dirty="0" smtClean="0">
                <a:latin typeface="Franklin Gothic Book" panose="020B0503020102020204" pitchFamily="34" charset="0"/>
              </a:rPr>
              <a:t>	= 	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</a:t>
            </a:r>
            <a:r>
              <a:rPr lang="cs-CZ" dirty="0" smtClean="0">
                <a:latin typeface="Franklin Gothic Book" panose="020B0503020102020204" pitchFamily="34" charset="0"/>
              </a:rPr>
              <a:t>jsou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sou</a:t>
            </a:r>
            <a:r>
              <a:rPr lang="cs-CZ" dirty="0" smtClean="0">
                <a:latin typeface="Franklin Gothic Book" panose="020B0503020102020204" pitchFamily="34" charset="0"/>
              </a:rPr>
              <a:t>časně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děl</a:t>
            </a:r>
            <a:r>
              <a:rPr lang="cs-CZ" dirty="0" smtClean="0">
                <a:latin typeface="Franklin Gothic Book" panose="020B0503020102020204" pitchFamily="34" charset="0"/>
              </a:rPr>
              <a:t>itel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ná </a:t>
            </a:r>
            <a:r>
              <a:rPr lang="cs-CZ" dirty="0" smtClean="0">
                <a:latin typeface="Franklin Gothic Book" panose="020B0503020102020204" pitchFamily="34" charset="0"/>
              </a:rPr>
              <a:t>číslem větším než 1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	</a:t>
            </a:r>
          </a:p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221382" y="1340768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Ne, obě čísla jsou dělitelná.</a:t>
            </a:r>
            <a:endParaRPr lang="cs-CZ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004048" y="1918651"/>
            <a:ext cx="39014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Ne, např. čísla 3 i 9 jsou obě dělitelná 3, jsou tedy soudělná.</a:t>
            </a:r>
            <a:endParaRPr lang="cs-CZ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635896" y="3211235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Soudělná čísla mají aspoň dva společné dělitele, nesoudělná jediného.</a:t>
            </a:r>
            <a:endParaRPr lang="cs-CZ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737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3" grpId="0"/>
      <p:bldP spid="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Teorie – základní pojmy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69357" y="1988840"/>
            <a:ext cx="8568952" cy="107721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3200" dirty="0" smtClean="0">
                <a:latin typeface="Franklin Gothic Book" panose="020B0503020102020204" pitchFamily="34" charset="0"/>
              </a:rPr>
              <a:t>Dvě čísla, jejichž </a:t>
            </a:r>
            <a:r>
              <a:rPr lang="cs-CZ" sz="3200" i="1" dirty="0" smtClean="0">
                <a:latin typeface="Franklin Gothic Book" panose="020B0503020102020204" pitchFamily="34" charset="0"/>
              </a:rPr>
              <a:t>největší společný dělitel je </a:t>
            </a:r>
            <a:r>
              <a:rPr lang="cs-CZ" sz="3200" dirty="0" smtClean="0">
                <a:latin typeface="Franklin Gothic Book" panose="020B0503020102020204" pitchFamily="34" charset="0"/>
              </a:rPr>
              <a:t>roven </a:t>
            </a:r>
            <a:r>
              <a:rPr lang="cs-CZ" sz="3200" i="1" dirty="0" smtClean="0">
                <a:latin typeface="Franklin Gothic Book" panose="020B0503020102020204" pitchFamily="34" charset="0"/>
              </a:rPr>
              <a:t>1</a:t>
            </a:r>
            <a:r>
              <a:rPr lang="cs-CZ" sz="3200" dirty="0" smtClean="0">
                <a:latin typeface="Franklin Gothic Book" panose="020B0503020102020204" pitchFamily="34" charset="0"/>
              </a:rPr>
              <a:t>, nazýváme </a:t>
            </a:r>
            <a:r>
              <a:rPr lang="cs-CZ" sz="3200" b="1" dirty="0" smtClean="0">
                <a:latin typeface="Franklin Gothic Book" panose="020B0503020102020204" pitchFamily="34" charset="0"/>
              </a:rPr>
              <a:t>NESOUDĚLNÁ.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269357" y="3645024"/>
            <a:ext cx="8568952" cy="107721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3200" dirty="0" smtClean="0">
                <a:latin typeface="Franklin Gothic Book" panose="020B0503020102020204" pitchFamily="34" charset="0"/>
              </a:rPr>
              <a:t>Čísla, která </a:t>
            </a:r>
            <a:r>
              <a:rPr lang="cs-CZ" sz="3200" i="1" dirty="0" smtClean="0">
                <a:latin typeface="Franklin Gothic Book" panose="020B0503020102020204" pitchFamily="34" charset="0"/>
              </a:rPr>
              <a:t>mají alespoň dva společné dělitele </a:t>
            </a:r>
            <a:r>
              <a:rPr lang="cs-CZ" sz="3200" dirty="0" smtClean="0">
                <a:latin typeface="Franklin Gothic Book" panose="020B0503020102020204" pitchFamily="34" charset="0"/>
              </a:rPr>
              <a:t>(včetně 1), nazýváme</a:t>
            </a:r>
            <a:r>
              <a:rPr lang="cs-CZ" sz="3200" b="1" dirty="0" smtClean="0">
                <a:latin typeface="Franklin Gothic Book" panose="020B0503020102020204" pitchFamily="34" charset="0"/>
              </a:rPr>
              <a:t> SOUDĚLNÁ.</a:t>
            </a:r>
          </a:p>
        </p:txBody>
      </p:sp>
    </p:spTree>
    <p:extLst>
      <p:ext uri="{BB962C8B-B14F-4D97-AF65-F5344CB8AC3E}">
        <p14:creationId xmlns:p14="http://schemas.microsoft.com/office/powerpoint/2010/main" val="123907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Cvičení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935596" y="1196752"/>
            <a:ext cx="7200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1. Rozhodněte, zda následující dvojice jsou dvojicemi čísel soudělných či nesoudělných:</a:t>
            </a: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a) 18 a 21	b) 45 a 48	c) 17 a 51	d) 37 a 40</a:t>
            </a: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2. Rozhodněte, zda jsou čísla 23, 46 a 80 soudělná.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pPr marL="342900" indent="-342900">
              <a:buAutoNum type="arabicPeriod"/>
            </a:pPr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3. Které z čísel 10, 14, 15, 17, 18, 19, 20, 24, 27 jsou soudělná s číslem 16?</a:t>
            </a: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4. Na výletě turistického oddílu Šlapáci se sešlo 15 děvčat a 18 chlapců. Mohou při soutěžích vytvořit stejně početná družstva, nemají-li to být družstva smíšená? Pokud ano, zjistěte, kolik takových družstev bude.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lačítko akce: Nápověda 6">
            <a:hlinkClick r:id="rId3" action="ppaction://hlinksldjump" highlightClick="1"/>
          </p:cNvPr>
          <p:cNvSpPr/>
          <p:nvPr/>
        </p:nvSpPr>
        <p:spPr>
          <a:xfrm>
            <a:off x="8136396" y="1605577"/>
            <a:ext cx="467668" cy="432048"/>
          </a:xfrm>
          <a:prstGeom prst="actionButtonHelp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Nápověda 7">
            <a:hlinkClick r:id="rId4" action="ppaction://hlinksldjump" highlightClick="1"/>
          </p:cNvPr>
          <p:cNvSpPr/>
          <p:nvPr/>
        </p:nvSpPr>
        <p:spPr>
          <a:xfrm>
            <a:off x="8156907" y="2721852"/>
            <a:ext cx="467668" cy="432048"/>
          </a:xfrm>
          <a:prstGeom prst="actionButtonHelp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Nápověda 8">
            <a:hlinkClick r:id="rId5" action="ppaction://hlinksldjump" highlightClick="1"/>
          </p:cNvPr>
          <p:cNvSpPr/>
          <p:nvPr/>
        </p:nvSpPr>
        <p:spPr>
          <a:xfrm>
            <a:off x="8154590" y="3752458"/>
            <a:ext cx="467668" cy="432048"/>
          </a:xfrm>
          <a:prstGeom prst="actionButtonHelp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lačítko akce: Nápověda 9">
            <a:hlinkClick r:id="rId6" action="ppaction://hlinksldjump" highlightClick="1"/>
          </p:cNvPr>
          <p:cNvSpPr/>
          <p:nvPr/>
        </p:nvSpPr>
        <p:spPr>
          <a:xfrm>
            <a:off x="8136396" y="4653136"/>
            <a:ext cx="467668" cy="432048"/>
          </a:xfrm>
          <a:prstGeom prst="actionButtonHelp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19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vál 31"/>
          <p:cNvSpPr/>
          <p:nvPr/>
        </p:nvSpPr>
        <p:spPr>
          <a:xfrm>
            <a:off x="1269531" y="3276881"/>
            <a:ext cx="216024" cy="30806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1269531" y="2970799"/>
            <a:ext cx="216024" cy="30806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/>
          <p:cNvSpPr/>
          <p:nvPr/>
        </p:nvSpPr>
        <p:spPr>
          <a:xfrm>
            <a:off x="5220072" y="3278863"/>
            <a:ext cx="360040" cy="310046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vál 30"/>
          <p:cNvSpPr/>
          <p:nvPr/>
        </p:nvSpPr>
        <p:spPr>
          <a:xfrm>
            <a:off x="5220072" y="2972781"/>
            <a:ext cx="360040" cy="310046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vál 28"/>
          <p:cNvSpPr/>
          <p:nvPr/>
        </p:nvSpPr>
        <p:spPr>
          <a:xfrm>
            <a:off x="3059832" y="4599178"/>
            <a:ext cx="216024" cy="30806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vál 1"/>
          <p:cNvSpPr/>
          <p:nvPr/>
        </p:nvSpPr>
        <p:spPr>
          <a:xfrm>
            <a:off x="3059832" y="4293096"/>
            <a:ext cx="216024" cy="30806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Cvičení - řešení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83568" y="1268760"/>
            <a:ext cx="79928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1:</a:t>
            </a:r>
            <a:r>
              <a:rPr lang="cs-CZ" dirty="0" smtClean="0">
                <a:latin typeface="Franklin Gothic Book" panose="020B0503020102020204" pitchFamily="34" charset="0"/>
              </a:rPr>
              <a:t> </a:t>
            </a:r>
            <a:r>
              <a:rPr lang="cs-CZ" dirty="0">
                <a:latin typeface="Franklin Gothic Book" panose="020B0503020102020204" pitchFamily="34" charset="0"/>
              </a:rPr>
              <a:t>Rozhodněte, zda následující dvojice jsou dvojicemi čísel soudělných či nesoudělných</a:t>
            </a:r>
            <a:r>
              <a:rPr lang="cs-CZ" dirty="0" smtClean="0">
                <a:latin typeface="Franklin Gothic Book" panose="020B0503020102020204" pitchFamily="34" charset="0"/>
              </a:rPr>
              <a:t>:</a:t>
            </a:r>
          </a:p>
          <a:p>
            <a:r>
              <a:rPr lang="cs-CZ" dirty="0" smtClean="0">
                <a:latin typeface="Franklin Gothic Book" panose="020B0503020102020204" pitchFamily="34" charset="0"/>
              </a:rPr>
              <a:t>Rozložme si daná čísla na možné součiny a pozorujme, zdali mají dalšího společného dělitele kromě čísla 1.</a:t>
            </a:r>
            <a:endParaRPr lang="cs-CZ" dirty="0">
              <a:latin typeface="Franklin Gothic Book" panose="020B0503020102020204" pitchFamily="34" charset="0"/>
            </a:endParaRPr>
          </a:p>
          <a:p>
            <a:endParaRPr lang="cs-CZ" dirty="0">
              <a:latin typeface="Franklin Gothic Book" panose="020B0503020102020204" pitchFamily="34" charset="0"/>
            </a:endParaRPr>
          </a:p>
          <a:p>
            <a:pPr marL="342900" indent="-342900">
              <a:buAutoNum type="alphaLcParenR"/>
            </a:pPr>
            <a:r>
              <a:rPr lang="cs-CZ" dirty="0" smtClean="0">
                <a:latin typeface="Franklin Gothic Book" panose="020B0503020102020204" pitchFamily="34" charset="0"/>
              </a:rPr>
              <a:t>18 </a:t>
            </a:r>
            <a:r>
              <a:rPr lang="cs-CZ" dirty="0">
                <a:latin typeface="Franklin Gothic Book" panose="020B0503020102020204" pitchFamily="34" charset="0"/>
              </a:rPr>
              <a:t>a </a:t>
            </a:r>
            <a:r>
              <a:rPr lang="cs-CZ" dirty="0" smtClean="0">
                <a:latin typeface="Franklin Gothic Book" panose="020B0503020102020204" pitchFamily="34" charset="0"/>
              </a:rPr>
              <a:t>21</a:t>
            </a:r>
            <a:r>
              <a:rPr lang="cs-CZ" dirty="0">
                <a:latin typeface="Franklin Gothic Book" panose="020B0503020102020204" pitchFamily="34" charset="0"/>
              </a:rPr>
              <a:t>	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SOUDĚLNÁ ČÍSLA</a:t>
            </a:r>
            <a:r>
              <a:rPr lang="cs-CZ" dirty="0" smtClean="0">
                <a:latin typeface="Franklin Gothic Book" panose="020B0503020102020204" pitchFamily="34" charset="0"/>
              </a:rPr>
              <a:t>	c</a:t>
            </a:r>
            <a:r>
              <a:rPr lang="cs-CZ" dirty="0">
                <a:latin typeface="Franklin Gothic Book" panose="020B0503020102020204" pitchFamily="34" charset="0"/>
              </a:rPr>
              <a:t>) 17 a </a:t>
            </a:r>
            <a:r>
              <a:rPr lang="cs-CZ" dirty="0" smtClean="0">
                <a:latin typeface="Franklin Gothic Book" panose="020B0503020102020204" pitchFamily="34" charset="0"/>
              </a:rPr>
              <a:t>51	</a:t>
            </a:r>
            <a:r>
              <a:rPr lang="cs-CZ" dirty="0">
                <a:solidFill>
                  <a:srgbClr val="FF0000"/>
                </a:solidFill>
                <a:latin typeface="Franklin Gothic Book" panose="020B0503020102020204" pitchFamily="34" charset="0"/>
              </a:rPr>
              <a:t> SOUDĚLNÁ ČÍSLA </a:t>
            </a:r>
            <a:r>
              <a:rPr lang="cs-CZ" dirty="0" smtClean="0">
                <a:latin typeface="Franklin Gothic Book" panose="020B0503020102020204" pitchFamily="34" charset="0"/>
              </a:rPr>
              <a:t>	</a:t>
            </a:r>
          </a:p>
          <a:p>
            <a:r>
              <a:rPr lang="cs-CZ" dirty="0" smtClean="0">
                <a:latin typeface="Franklin Gothic Book" panose="020B0503020102020204" pitchFamily="34" charset="0"/>
              </a:rPr>
              <a:t>18 = 3 . 6	18 = 2 . 9	17 = 1 . 17</a:t>
            </a:r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21 = 3 . 7			51 = 3 . 17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b</a:t>
            </a:r>
            <a:r>
              <a:rPr lang="cs-CZ" dirty="0">
                <a:latin typeface="Franklin Gothic Book" panose="020B0503020102020204" pitchFamily="34" charset="0"/>
              </a:rPr>
              <a:t>) 45 a </a:t>
            </a:r>
            <a:r>
              <a:rPr lang="cs-CZ" dirty="0" smtClean="0">
                <a:latin typeface="Franklin Gothic Book" panose="020B0503020102020204" pitchFamily="34" charset="0"/>
              </a:rPr>
              <a:t>48	</a:t>
            </a:r>
            <a:r>
              <a:rPr lang="cs-CZ" dirty="0">
                <a:solidFill>
                  <a:srgbClr val="FF0000"/>
                </a:solidFill>
                <a:latin typeface="Franklin Gothic Book" panose="020B0503020102020204" pitchFamily="34" charset="0"/>
              </a:rPr>
              <a:t> SOUDĚLNÁ ČÍSLA </a:t>
            </a:r>
            <a:r>
              <a:rPr lang="cs-CZ" dirty="0">
                <a:latin typeface="Franklin Gothic Book" panose="020B0503020102020204" pitchFamily="34" charset="0"/>
              </a:rPr>
              <a:t>	</a:t>
            </a:r>
            <a:r>
              <a:rPr lang="cs-CZ" dirty="0" smtClean="0">
                <a:latin typeface="Franklin Gothic Book" panose="020B0503020102020204" pitchFamily="34" charset="0"/>
              </a:rPr>
              <a:t>d</a:t>
            </a:r>
            <a:r>
              <a:rPr lang="cs-CZ" dirty="0">
                <a:latin typeface="Franklin Gothic Book" panose="020B0503020102020204" pitchFamily="34" charset="0"/>
              </a:rPr>
              <a:t>) 37 a </a:t>
            </a:r>
            <a:r>
              <a:rPr lang="cs-CZ" dirty="0" smtClean="0">
                <a:latin typeface="Franklin Gothic Book" panose="020B0503020102020204" pitchFamily="34" charset="0"/>
              </a:rPr>
              <a:t>40	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NESOUDĚLNÁ ČÍSLA</a:t>
            </a:r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45 = 5 . 9	45 = 3 . 15	37 = 1 . 37</a:t>
            </a:r>
          </a:p>
          <a:p>
            <a:r>
              <a:rPr lang="cs-CZ" dirty="0" smtClean="0">
                <a:latin typeface="Franklin Gothic Book" panose="020B0503020102020204" pitchFamily="34" charset="0"/>
              </a:rPr>
              <a:t>48 = 2 . 24	48 = 3 . 16	40 = 2 . 20	40 = 4 . 10</a:t>
            </a:r>
          </a:p>
          <a:p>
            <a:r>
              <a:rPr lang="cs-CZ" dirty="0" smtClean="0">
                <a:latin typeface="Franklin Gothic Book" panose="020B0503020102020204" pitchFamily="34" charset="0"/>
              </a:rPr>
              <a:t>48 = 4 . 12	48 = 6 . 8	40 = 5 . 8</a:t>
            </a:r>
            <a:endParaRPr lang="cs-CZ" dirty="0">
              <a:latin typeface="Franklin Gothic Book" panose="020B0503020102020204" pitchFamily="34" charset="0"/>
            </a:endParaRPr>
          </a:p>
          <a:p>
            <a:endParaRPr lang="cs-CZ" dirty="0"/>
          </a:p>
        </p:txBody>
      </p:sp>
      <p:sp>
        <p:nvSpPr>
          <p:cNvPr id="28" name="Tlačítko akce: Návrat 27">
            <a:hlinkClick r:id="rId3" action="ppaction://hlinksldjump" highlightClick="1"/>
          </p:cNvPr>
          <p:cNvSpPr/>
          <p:nvPr/>
        </p:nvSpPr>
        <p:spPr>
          <a:xfrm>
            <a:off x="8028384" y="5589240"/>
            <a:ext cx="504056" cy="576064"/>
          </a:xfrm>
          <a:prstGeom prst="actionButtonRetur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486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0" grpId="0" animBg="1"/>
      <p:bldP spid="31" grpId="0" animBg="1"/>
      <p:bldP spid="29" grpId="0" animBg="1"/>
      <p:bldP spid="2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83568" y="1268760"/>
            <a:ext cx="79928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2:</a:t>
            </a:r>
            <a:r>
              <a:rPr lang="cs-CZ" dirty="0" smtClean="0">
                <a:latin typeface="Franklin Gothic Book" panose="020B0503020102020204" pitchFamily="34" charset="0"/>
              </a:rPr>
              <a:t> </a:t>
            </a:r>
            <a:r>
              <a:rPr lang="cs-CZ" dirty="0">
                <a:latin typeface="Franklin Gothic Book" panose="020B0503020102020204" pitchFamily="34" charset="0"/>
              </a:rPr>
              <a:t>Rozhodněte, zda jsou čísla 23, 46 a 80 soudělná</a:t>
            </a:r>
            <a:r>
              <a:rPr lang="cs-CZ" dirty="0" smtClean="0">
                <a:latin typeface="Franklin Gothic Book" panose="020B0503020102020204" pitchFamily="34" charset="0"/>
              </a:rPr>
              <a:t>.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Opět si rozložíme daná čísla na jejich možné součiny a budeme hledat dalšího společného dělitele kromě čísla 1.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23 = 1 . 23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46 = 2 . 23	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80 = 2 . 40	80 = 4 . 20	80 = 5 . 16	80 = 8 . 10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Čísla nemají žádného dalšího společného dělitele – jsou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NESOUDĚLNÁ</a:t>
            </a:r>
            <a:r>
              <a:rPr lang="cs-CZ" dirty="0" smtClean="0">
                <a:latin typeface="Franklin Gothic Book" panose="020B0503020102020204" pitchFamily="34" charset="0"/>
              </a:rPr>
              <a:t>.</a:t>
            </a:r>
            <a:endParaRPr lang="cs-CZ" dirty="0">
              <a:latin typeface="Franklin Gothic Book" panose="020B0503020102020204" pitchFamily="34" charset="0"/>
            </a:endParaRPr>
          </a:p>
          <a:p>
            <a:endParaRPr lang="cs-C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lačítko akce: Návrat 24">
            <a:hlinkClick r:id="rId3" action="ppaction://hlinksldjump" highlightClick="1"/>
          </p:cNvPr>
          <p:cNvSpPr/>
          <p:nvPr/>
        </p:nvSpPr>
        <p:spPr>
          <a:xfrm>
            <a:off x="8028384" y="5589240"/>
            <a:ext cx="504056" cy="576064"/>
          </a:xfrm>
          <a:prstGeom prst="actionButtonRetur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399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ál 16"/>
          <p:cNvSpPr/>
          <p:nvPr/>
        </p:nvSpPr>
        <p:spPr>
          <a:xfrm>
            <a:off x="6678302" y="2845343"/>
            <a:ext cx="216024" cy="360040"/>
          </a:xfrm>
          <a:prstGeom prst="ellips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/>
          <p:cNvSpPr/>
          <p:nvPr/>
        </p:nvSpPr>
        <p:spPr>
          <a:xfrm>
            <a:off x="7802694" y="3413023"/>
            <a:ext cx="216024" cy="360040"/>
          </a:xfrm>
          <a:prstGeom prst="ellips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6678302" y="3413023"/>
            <a:ext cx="216024" cy="360040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1205694" y="2845343"/>
            <a:ext cx="216024" cy="360040"/>
          </a:xfrm>
          <a:prstGeom prst="ellips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1205694" y="4511057"/>
            <a:ext cx="216024" cy="360040"/>
          </a:xfrm>
          <a:prstGeom prst="ellips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4871322" y="2826219"/>
            <a:ext cx="216024" cy="360040"/>
          </a:xfrm>
          <a:prstGeom prst="ellips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4878102" y="3413023"/>
            <a:ext cx="216024" cy="360040"/>
          </a:xfrm>
          <a:prstGeom prst="ellips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vál 1"/>
          <p:cNvSpPr/>
          <p:nvPr/>
        </p:nvSpPr>
        <p:spPr>
          <a:xfrm>
            <a:off x="1205694" y="2332903"/>
            <a:ext cx="216024" cy="360040"/>
          </a:xfrm>
          <a:prstGeom prst="ellips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Návrat 3">
            <a:hlinkClick r:id="rId2" action="ppaction://hlinksldjump" highlightClick="1"/>
          </p:cNvPr>
          <p:cNvSpPr/>
          <p:nvPr/>
        </p:nvSpPr>
        <p:spPr>
          <a:xfrm>
            <a:off x="8028384" y="5589240"/>
            <a:ext cx="504056" cy="576064"/>
          </a:xfrm>
          <a:prstGeom prst="actionButtonRetur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52170" y="775444"/>
            <a:ext cx="79928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3:</a:t>
            </a:r>
            <a:r>
              <a:rPr lang="cs-CZ" dirty="0" smtClean="0">
                <a:latin typeface="Franklin Gothic Book" panose="020B0503020102020204" pitchFamily="34" charset="0"/>
              </a:rPr>
              <a:t> </a:t>
            </a:r>
            <a:r>
              <a:rPr lang="cs-CZ" dirty="0">
                <a:latin typeface="Franklin Gothic Book" panose="020B0503020102020204" pitchFamily="34" charset="0"/>
              </a:rPr>
              <a:t>Které z čísel 10, 14, 15, 17, 18, 19, 20, 24, 27 jsou soudělná s číslem 16</a:t>
            </a:r>
            <a:r>
              <a:rPr lang="cs-CZ" dirty="0" smtClean="0">
                <a:latin typeface="Franklin Gothic Book" panose="020B0503020102020204" pitchFamily="34" charset="0"/>
              </a:rPr>
              <a:t>?</a:t>
            </a:r>
          </a:p>
          <a:p>
            <a:pPr algn="ctr"/>
            <a:endParaRPr lang="cs-CZ" sz="2400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  <a:p>
            <a:pPr algn="ctr"/>
            <a:r>
              <a:rPr lang="cs-CZ" sz="2400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16 = </a:t>
            </a:r>
            <a:r>
              <a:rPr lang="cs-CZ" sz="2400" b="1" dirty="0" smtClean="0">
                <a:solidFill>
                  <a:srgbClr val="00B050"/>
                </a:solidFill>
                <a:latin typeface="Franklin Gothic Book" panose="020B0503020102020204" pitchFamily="34" charset="0"/>
              </a:rPr>
              <a:t>2</a:t>
            </a:r>
            <a:r>
              <a:rPr lang="cs-CZ" sz="2400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 . </a:t>
            </a:r>
            <a:r>
              <a:rPr lang="cs-CZ" sz="2400" b="1" dirty="0" smtClean="0">
                <a:solidFill>
                  <a:srgbClr val="0070C0"/>
                </a:solidFill>
                <a:latin typeface="Franklin Gothic Book" panose="020B0503020102020204" pitchFamily="34" charset="0"/>
              </a:rPr>
              <a:t>8</a:t>
            </a:r>
            <a:r>
              <a:rPr lang="cs-CZ" sz="2400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	16 = </a:t>
            </a:r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  <a:latin typeface="Franklin Gothic Book" panose="020B0503020102020204" pitchFamily="34" charset="0"/>
              </a:rPr>
              <a:t>4</a:t>
            </a:r>
            <a:r>
              <a:rPr lang="cs-CZ" sz="2400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 . 4</a:t>
            </a:r>
            <a:r>
              <a:rPr lang="cs-CZ" dirty="0" smtClean="0">
                <a:latin typeface="Franklin Gothic Book" panose="020B0503020102020204" pitchFamily="34" charset="0"/>
              </a:rPr>
              <a:t>	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10 = 2 . 5			19 = 1 . 19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14 = 2 . 7			20 = 2 . 10	20 = 4 . 5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15 = 3 . 5			24 = 2 . 12        24 = 3 . 8	    24 = 4 . 6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17 = 1 . 17			27 = 3 . 9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18 = 2 . 9	18 = 3 . 6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355976" y="4691077"/>
            <a:ext cx="4289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Soudělná čísla jsou: 16 a 10, 16 a 14, 16 a 18, 16 a 20, 16 a 24.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43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6" grpId="0" animBg="1"/>
      <p:bldP spid="15" grpId="0" animBg="1"/>
      <p:bldP spid="11" grpId="0" animBg="1"/>
      <p:bldP spid="12" grpId="0" animBg="1"/>
      <p:bldP spid="13" grpId="0" animBg="1"/>
      <p:bldP spid="14" grpId="0" animBg="1"/>
      <p:bldP spid="2" grpId="0" animBg="1"/>
      <p:bldP spid="6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ál 16"/>
          <p:cNvSpPr/>
          <p:nvPr/>
        </p:nvSpPr>
        <p:spPr>
          <a:xfrm>
            <a:off x="4932040" y="3212976"/>
            <a:ext cx="288032" cy="432048"/>
          </a:xfrm>
          <a:prstGeom prst="ellips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/>
          <p:cNvSpPr/>
          <p:nvPr/>
        </p:nvSpPr>
        <p:spPr>
          <a:xfrm>
            <a:off x="1259632" y="3212976"/>
            <a:ext cx="288032" cy="432048"/>
          </a:xfrm>
          <a:prstGeom prst="ellips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Návrat 3">
            <a:hlinkClick r:id="rId2" action="ppaction://hlinksldjump" highlightClick="1"/>
          </p:cNvPr>
          <p:cNvSpPr/>
          <p:nvPr/>
        </p:nvSpPr>
        <p:spPr>
          <a:xfrm>
            <a:off x="8028384" y="5589240"/>
            <a:ext cx="504056" cy="576064"/>
          </a:xfrm>
          <a:prstGeom prst="actionButtonRetur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83568" y="903809"/>
            <a:ext cx="79928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4:</a:t>
            </a:r>
            <a:r>
              <a:rPr lang="cs-CZ" dirty="0">
                <a:latin typeface="Franklin Gothic Book" panose="020B0503020102020204" pitchFamily="34" charset="0"/>
              </a:rPr>
              <a:t> Na výletě turistického oddílu Šlapáci se sešlo 15 děvčat a 18 chlapců. Mohou při soutěžích vytvořit stejně početná družstva, nemají-li to být družstva smíšená? Pokud ano, zjistěte, kolik takových družstev bude</a:t>
            </a:r>
            <a:r>
              <a:rPr lang="cs-CZ" dirty="0" smtClean="0">
                <a:latin typeface="Franklin Gothic Book" panose="020B0503020102020204" pitchFamily="34" charset="0"/>
              </a:rPr>
              <a:t>.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endParaRPr lang="cs-CZ" dirty="0">
              <a:latin typeface="Franklin Gothic Book" panose="020B0503020102020204" pitchFamily="34" charset="0"/>
            </a:endParaRPr>
          </a:p>
          <a:p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83568" y="2636912"/>
            <a:ext cx="78488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Opět provedeme rozklad na součin těchto čísel: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15 = 3 . 5			18 = 3 . 6		18 = 2 . 9</a:t>
            </a:r>
          </a:p>
          <a:p>
            <a:endParaRPr lang="cs-CZ" b="1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Aby byla družstva stejně početná, budeme hledat společného dělitele, což je číslo 3.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683568" y="458112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A kolik takových družstev bude? 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4824412" y="4442628"/>
            <a:ext cx="3852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15 = 3 . 5, 18 = 3 . 6 … Takových družstev bude právě 11 (5 + 6).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1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6" grpId="0" animBg="1"/>
      <p:bldP spid="6" grpId="0"/>
      <p:bldP spid="15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Aerodynamik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1033</TotalTime>
  <Words>501</Words>
  <Application>Microsoft Office PowerPoint</Application>
  <PresentationFormat>Předvádění na obrazovce (4:3)</PresentationFormat>
  <Paragraphs>108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Aerodynamika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</dc:creator>
  <cp:lastModifiedBy>Uživatel</cp:lastModifiedBy>
  <cp:revision>51</cp:revision>
  <dcterms:created xsi:type="dcterms:W3CDTF">2014-01-08T20:11:12Z</dcterms:created>
  <dcterms:modified xsi:type="dcterms:W3CDTF">2014-05-11T15:34:18Z</dcterms:modified>
</cp:coreProperties>
</file>