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</a:t>
            </a:r>
            <a:r>
              <a:rPr lang="cs-CZ" sz="1400" b="0" i="0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VY_32_INOVACE_01_DĚLITELNOST_2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únor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seznámení s učivem dělitelnosti,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pojmem samotným, procvičování na příkladech;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Příklady k ověření znalostí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340768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Určete, kolika způsoby lze do rámečku vepsat číslici tak, aby vzniklé čtyřciferné číslo bylo sudé: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a) 1 56			b) 2       34		c)        152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Určete, jaký zbytek dává libovolné liché číslo při dělení dvěma.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1547664" y="2708920"/>
            <a:ext cx="288032" cy="34000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516216" y="2708920"/>
            <a:ext cx="288032" cy="34000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974054" y="2708920"/>
            <a:ext cx="288032" cy="34000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90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Malé opakování na začátek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7008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1. Co je násobek čísla?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47759" y="1285309"/>
            <a:ext cx="5184576" cy="120032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Pokud dělení </a:t>
            </a:r>
            <a:r>
              <a:rPr lang="cs-CZ" i="1" dirty="0" smtClean="0">
                <a:latin typeface="Franklin Gothic Book" panose="020B0503020102020204" pitchFamily="34" charset="0"/>
              </a:rPr>
              <a:t>a : b </a:t>
            </a:r>
            <a:r>
              <a:rPr lang="cs-CZ" dirty="0" smtClean="0">
                <a:latin typeface="Franklin Gothic Book" panose="020B0503020102020204" pitchFamily="34" charset="0"/>
              </a:rPr>
              <a:t>vyjde beze zbytku, </a:t>
            </a:r>
            <a:r>
              <a:rPr lang="cs-CZ" b="1" dirty="0" smtClean="0"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číslo </a:t>
            </a:r>
            <a:r>
              <a:rPr lang="cs-CZ" i="1" dirty="0" smtClean="0">
                <a:latin typeface="Franklin Gothic Book" panose="020B0503020102020204" pitchFamily="34" charset="0"/>
              </a:rPr>
              <a:t>a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b="1" dirty="0" smtClean="0">
                <a:latin typeface="Franklin Gothic Book" panose="020B0503020102020204" pitchFamily="34" charset="0"/>
              </a:rPr>
              <a:t>násobkem </a:t>
            </a:r>
            <a:r>
              <a:rPr lang="cs-CZ" dirty="0" smtClean="0">
                <a:latin typeface="Franklin Gothic Book" panose="020B0503020102020204" pitchFamily="34" charset="0"/>
              </a:rPr>
              <a:t>čísla </a:t>
            </a:r>
            <a:r>
              <a:rPr lang="cs-CZ" i="1" dirty="0" smtClean="0">
                <a:latin typeface="Franklin Gothic Book" panose="020B0503020102020204" pitchFamily="34" charset="0"/>
              </a:rPr>
              <a:t>b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</a:p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Pokud toto dělení vyjde se zbytkem, </a:t>
            </a:r>
            <a:r>
              <a:rPr lang="cs-CZ" b="1" dirty="0" smtClean="0">
                <a:latin typeface="Franklin Gothic Book" panose="020B0503020102020204" pitchFamily="34" charset="0"/>
              </a:rPr>
              <a:t>není</a:t>
            </a:r>
            <a:r>
              <a:rPr lang="cs-CZ" dirty="0" smtClean="0">
                <a:latin typeface="Franklin Gothic Book" panose="020B0503020102020204" pitchFamily="34" charset="0"/>
              </a:rPr>
              <a:t> číslo </a:t>
            </a:r>
            <a:r>
              <a:rPr lang="cs-CZ" i="1" dirty="0" smtClean="0">
                <a:latin typeface="Franklin Gothic Book" panose="020B0503020102020204" pitchFamily="34" charset="0"/>
              </a:rPr>
              <a:t>a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b="1" dirty="0" smtClean="0">
                <a:latin typeface="Franklin Gothic Book" panose="020B0503020102020204" pitchFamily="34" charset="0"/>
              </a:rPr>
              <a:t>násobkem</a:t>
            </a:r>
            <a:r>
              <a:rPr lang="cs-CZ" dirty="0" smtClean="0">
                <a:latin typeface="Franklin Gothic Book" panose="020B0503020102020204" pitchFamily="34" charset="0"/>
              </a:rPr>
              <a:t> čísla </a:t>
            </a:r>
            <a:r>
              <a:rPr lang="cs-CZ" i="1" dirty="0" smtClean="0">
                <a:latin typeface="Franklin Gothic Book" panose="020B0503020102020204" pitchFamily="34" charset="0"/>
              </a:rPr>
              <a:t>b</a:t>
            </a:r>
            <a:r>
              <a:rPr lang="cs-CZ" dirty="0" smtClean="0">
                <a:latin typeface="Franklin Gothic Book" panose="020B0503020102020204" pitchFamily="34" charset="0"/>
              </a:rPr>
              <a:t>.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67439" y="34844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2. Co je dělitel čísla?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47759" y="3345904"/>
            <a:ext cx="5184576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Pokud dělení </a:t>
            </a:r>
            <a:r>
              <a:rPr lang="cs-CZ" i="1" dirty="0" smtClean="0">
                <a:latin typeface="Franklin Gothic Book" panose="020B0503020102020204" pitchFamily="34" charset="0"/>
              </a:rPr>
              <a:t>a : b </a:t>
            </a:r>
            <a:r>
              <a:rPr lang="cs-CZ" dirty="0" smtClean="0">
                <a:latin typeface="Franklin Gothic Book" panose="020B0503020102020204" pitchFamily="34" charset="0"/>
              </a:rPr>
              <a:t>vychází beze zbytku, říkáme, že číslo </a:t>
            </a:r>
            <a:r>
              <a:rPr lang="cs-CZ" i="1" dirty="0" smtClean="0">
                <a:latin typeface="Franklin Gothic Book" panose="020B0503020102020204" pitchFamily="34" charset="0"/>
              </a:rPr>
              <a:t>a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b="1" dirty="0" smtClean="0">
                <a:latin typeface="Franklin Gothic Book" panose="020B0503020102020204" pitchFamily="34" charset="0"/>
              </a:rPr>
              <a:t>je dělitelné </a:t>
            </a:r>
            <a:r>
              <a:rPr lang="cs-CZ" dirty="0" smtClean="0">
                <a:latin typeface="Franklin Gothic Book" panose="020B0503020102020204" pitchFamily="34" charset="0"/>
              </a:rPr>
              <a:t>číslem </a:t>
            </a:r>
            <a:r>
              <a:rPr lang="cs-CZ" i="1" dirty="0" smtClean="0">
                <a:latin typeface="Franklin Gothic Book" panose="020B0503020102020204" pitchFamily="34" charset="0"/>
              </a:rPr>
              <a:t>b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6878" y="4509119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Franklin Gothic Book" panose="020B0503020102020204" pitchFamily="34" charset="0"/>
              </a:rPr>
              <a:t>7 	: 	2	 = 	3,5</a:t>
            </a:r>
            <a:endParaRPr lang="cs-CZ" sz="3200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947245" y="5466937"/>
            <a:ext cx="136815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dělenec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55190" y="5479740"/>
            <a:ext cx="136815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dělitel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796136" y="5466937"/>
            <a:ext cx="136815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podíl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2561541" y="5066966"/>
            <a:ext cx="0" cy="3730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6446702" y="5093894"/>
            <a:ext cx="0" cy="3730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4450223" y="5093893"/>
            <a:ext cx="0" cy="3730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Oválný popisek 15"/>
          <p:cNvSpPr/>
          <p:nvPr/>
        </p:nvSpPr>
        <p:spPr>
          <a:xfrm>
            <a:off x="46678" y="5019388"/>
            <a:ext cx="1728192" cy="1659368"/>
          </a:xfrm>
          <a:prstGeom prst="wedgeEllipseCallout">
            <a:avLst>
              <a:gd name="adj1" fmla="val 62198"/>
              <a:gd name="adj2" fmla="val -4494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Franklin Gothic Book" panose="020B0503020102020204" pitchFamily="34" charset="0"/>
              </a:rPr>
              <a:t>Jak se nazývají jednotlivé členy při dělení?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518" y="5883313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Procvičování základních pojmů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340768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Řekněte dva násobky čísla 4 a dva násobky čísla 11.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Řekněte prvních pět násobků čísla 9.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Je číslo 63 násobkem čísla 8? Zdůvodněte.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Je každé číslo násobkem některého čísla?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Součet stonásobku čísla 202, čtyřicetinásobku čísla 50 a dvojnásobku čísla 11 je zajímavé číslo. Určete toto číslo.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Zjistěte dělením, která z čísel 21, 22, 23 jsou děliteli čísla 1430?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Určete alespoň tří čísla, jejichž dělitelem je: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	a) číslo 5			b) číslo 6			c) číslo 8  </a:t>
            </a:r>
          </a:p>
          <a:p>
            <a:pPr marL="342900" indent="-342900">
              <a:buAutoNum type="arabicPeriod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44208" y="184482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9, 18, 27, 36, 45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24128" y="236777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Franklin Gothic Book" panose="020B0503020102020204" pitchFamily="34" charset="0"/>
              </a:rPr>
              <a:t>n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ení, 63 : 8 = 7 (zbytek 7) 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767536" y="299695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Franklin Gothic Book" panose="020B0503020102020204" pitchFamily="34" charset="0"/>
              </a:rPr>
              <a:t>a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no, čísla 1 a sama sebe 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459724" y="3847571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22 222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931224" y="465114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22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025" y="5800724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73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dvěma?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988840"/>
            <a:ext cx="8568952" cy="14465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dvěma, má-li na základním místě některou z číslic 0, 2, 4, 6, 8. </a:t>
            </a:r>
          </a:p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Jiná čísla nejsou dělitelná dvěma.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99592" y="4005064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Čísla dělitelná dvěma nazýváme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SUDÁ</a:t>
            </a:r>
            <a:r>
              <a:rPr lang="cs-CZ" sz="2400" dirty="0" smtClean="0">
                <a:latin typeface="Franklin Gothic Book" panose="020B0503020102020204" pitchFamily="34" charset="0"/>
              </a:rPr>
              <a:t>. Čísla, která nejsou dělitelná dvěma, nazýváme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LICHÁ</a:t>
            </a:r>
            <a:r>
              <a:rPr lang="cs-CZ" sz="2400" dirty="0" smtClean="0">
                <a:latin typeface="Franklin Gothic Book" panose="020B0503020102020204" pitchFamily="34" charset="0"/>
              </a:rPr>
              <a:t>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35596" y="1196752"/>
            <a:ext cx="72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Vyjmenujte sudá čísla od 26 do 64: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Vyjmenujte všechna lichá čísla větší než 17 a současně menší než 48: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3. Z čísel 37, 46, 173, 268, 300, 1 007, 8 814, 93 509 vyberte čísla sudá.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4. Z čísel 205, 316, 590, 872, 1 667, 2 454, 5 558, 8 135, 1 000, 10 000 vyberte čísla dělitelná dvěma.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lačítko akce: Nápověda 6">
            <a:hlinkClick r:id="rId3" action="ppaction://hlinksldjump" highlightClick="1"/>
          </p:cNvPr>
          <p:cNvSpPr/>
          <p:nvPr/>
        </p:nvSpPr>
        <p:spPr>
          <a:xfrm>
            <a:off x="8136396" y="1362619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Nápověda 7">
            <a:hlinkClick r:id="rId4" action="ppaction://hlinksldjump" highlightClick="1"/>
          </p:cNvPr>
          <p:cNvSpPr/>
          <p:nvPr/>
        </p:nvSpPr>
        <p:spPr>
          <a:xfrm>
            <a:off x="8156907" y="2276872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Nápověda 8">
            <a:hlinkClick r:id="rId5" action="ppaction://hlinksldjump" highlightClick="1"/>
          </p:cNvPr>
          <p:cNvSpPr/>
          <p:nvPr/>
        </p:nvSpPr>
        <p:spPr>
          <a:xfrm>
            <a:off x="8136396" y="3320410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Nápověda 9">
            <a:hlinkClick r:id="rId6" action="ppaction://hlinksldjump" highlightClick="1"/>
          </p:cNvPr>
          <p:cNvSpPr/>
          <p:nvPr/>
        </p:nvSpPr>
        <p:spPr>
          <a:xfrm>
            <a:off x="8136396" y="4869160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ál 24"/>
          <p:cNvSpPr/>
          <p:nvPr/>
        </p:nvSpPr>
        <p:spPr>
          <a:xfrm>
            <a:off x="7524328" y="2137583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6712453" y="2165292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1614736" y="2137583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608134" y="250966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55576" y="250966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755576" y="216936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524328" y="178958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6712453" y="1805252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796136" y="178958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4932040" y="18448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4175956" y="178958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281950" y="178958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2438615" y="178958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1614736" y="1805519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438615" y="21496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3275856" y="21496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4067944" y="21496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4932040" y="21496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5796136" y="2165559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755576" y="18448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 - řešení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268760"/>
            <a:ext cx="79928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Vypišme si nejdříve všechny čísla v daném rozmezí.</a:t>
            </a:r>
          </a:p>
          <a:p>
            <a:endParaRPr lang="cs-CZ" dirty="0"/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26, 27, 28, 29, 30, 31, 32, 33, 34, 35, 36, 37, 38, 39, 40, 41, 42, 43, 44, 45, 46, 47, 48, 49, 50, 51, 52, 53, 54, 55, 56, 57, 58, 59, 60, 61, 62, 63, 64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Poté si zopakujeme pravidlo, kdy je číslo dělitelné dvěma.</a:t>
            </a:r>
            <a:r>
              <a:rPr lang="cs-CZ" sz="2000" dirty="0">
                <a:latin typeface="Franklin Gothic Book" panose="020B0503020102020204" pitchFamily="34" charset="0"/>
              </a:rPr>
              <a:t> </a:t>
            </a:r>
            <a:r>
              <a:rPr lang="cs-CZ" sz="2000" dirty="0" smtClean="0">
                <a:latin typeface="Franklin Gothic Book" panose="020B0503020102020204" pitchFamily="34" charset="0"/>
              </a:rPr>
              <a:t>A zakroužkujeme všechna ta, která vyhovují naší podmínce.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536" y="3768219"/>
            <a:ext cx="8568952" cy="14465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dvěma, má-li na základním místě některou z číslic 0, 2, 4, 6, 8. </a:t>
            </a:r>
          </a:p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Jiná čísla nejsou dělitelná dvěma.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  <p:sp>
        <p:nvSpPr>
          <p:cNvPr id="28" name="Tlačítko akce: Návrat 27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48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" grpId="0" animBg="1"/>
      <p:bldP spid="10" grpId="0" animBg="1"/>
      <p:bldP spid="9" grpId="0" animBg="1"/>
      <p:bldP spid="2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8" grpId="0" animBg="1"/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ál 9"/>
          <p:cNvSpPr/>
          <p:nvPr/>
        </p:nvSpPr>
        <p:spPr>
          <a:xfrm>
            <a:off x="5371403" y="21496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4572000" y="2137850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669699" y="2165559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908600" y="2165559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2011011" y="2137850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1158275" y="21496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992380" y="1805519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7092950" y="1818928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6228184" y="18448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385525" y="18448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572000" y="184482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3718631" y="1848717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805541" y="1832783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2011011" y="1818928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1206263" y="1789584"/>
            <a:ext cx="360040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268760"/>
            <a:ext cx="799288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</a:t>
            </a:r>
            <a:r>
              <a:rPr lang="cs-CZ" dirty="0" smtClean="0">
                <a:latin typeface="Franklin Gothic Book" panose="020B0503020102020204" pitchFamily="34" charset="0"/>
              </a:rPr>
              <a:t> Vypišme si nejdříve všechny čísla v daném rozmezí.</a:t>
            </a:r>
          </a:p>
          <a:p>
            <a:endParaRPr lang="cs-CZ" dirty="0"/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18, 19, 20, 21, 22, 23, 24, 25, 26, 27, 28, 29, 30, 31, 32, 33, 34, 35, 36, 37, 38, 39, 40, 41, 42, 43, 44, 45, 46, 47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Poté si zopakujeme pravidlo, kdy je číslo liché. A zakroužkujeme všechna ta, která vyhovují naší podmínce.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4005064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Čísla dělitelná dvěma nazýváme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SUDÁ</a:t>
            </a:r>
            <a:r>
              <a:rPr lang="cs-CZ" sz="2400" dirty="0" smtClean="0">
                <a:latin typeface="Franklin Gothic Book" panose="020B0503020102020204" pitchFamily="34" charset="0"/>
              </a:rPr>
              <a:t>. Čísla, která nejsou dělitelná dvěma, nazýváme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LICHÁ</a:t>
            </a:r>
            <a:r>
              <a:rPr lang="cs-CZ" sz="2400" dirty="0" smtClean="0">
                <a:latin typeface="Franklin Gothic Book" panose="020B0503020102020204" pitchFamily="34" charset="0"/>
              </a:rPr>
              <a:t>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lačítko akce: Návrat 24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3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9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ál 7"/>
          <p:cNvSpPr/>
          <p:nvPr/>
        </p:nvSpPr>
        <p:spPr>
          <a:xfrm>
            <a:off x="5220072" y="1628800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403648" y="1628800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275856" y="1628800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Návrat 3">
            <a:hlinkClick r:id="rId2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268760"/>
            <a:ext cx="79928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</a:t>
            </a:r>
            <a:r>
              <a:rPr lang="cs-CZ" dirty="0" smtClean="0">
                <a:latin typeface="Franklin Gothic Book" panose="020B0503020102020204" pitchFamily="34" charset="0"/>
              </a:rPr>
              <a:t> Vypišme si nejdříve všechna čísla ze zadání:</a:t>
            </a:r>
          </a:p>
          <a:p>
            <a:endParaRPr lang="cs-CZ" dirty="0"/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37	46	173	268	1 007	8 814	93 509		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Poté si zopakujeme pravidlo, kdy je číslo sudé. A vybereme všechna ta, která vyhovují podmínce.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005064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Čísla dělitelná dvěma nazýváme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SUDÁ</a:t>
            </a:r>
            <a:r>
              <a:rPr lang="cs-CZ" sz="2400" dirty="0" smtClean="0">
                <a:latin typeface="Franklin Gothic Book" panose="020B0503020102020204" pitchFamily="34" charset="0"/>
              </a:rPr>
              <a:t>. Čísla, která nejsou dělitelná dvěma, nazýváme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LICHÁ</a:t>
            </a:r>
            <a:r>
              <a:rPr lang="cs-CZ" sz="2400" dirty="0" smtClean="0">
                <a:latin typeface="Franklin Gothic Book" panose="020B0503020102020204" pitchFamily="34" charset="0"/>
              </a:rPr>
              <a:t>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3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ál 7"/>
          <p:cNvSpPr/>
          <p:nvPr/>
        </p:nvSpPr>
        <p:spPr>
          <a:xfrm>
            <a:off x="1619672" y="2184737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683568" y="2175667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6156846" y="1340768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220742" y="1340768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265004" y="1355717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328900" y="1340768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1392796" y="1355717"/>
            <a:ext cx="936104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903809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>
                <a:latin typeface="Franklin Gothic Book" panose="020B0503020102020204" pitchFamily="34" charset="0"/>
              </a:rPr>
              <a:t>Příklad 4:</a:t>
            </a:r>
            <a:r>
              <a:rPr lang="cs-CZ" smtClean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Vypišme si nejdříve všechna čísla ze zadání:</a:t>
            </a:r>
          </a:p>
          <a:p>
            <a:endParaRPr lang="cs-CZ" dirty="0"/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205	316	590	872	1 667	2 454	5 558	8 135</a:t>
            </a:r>
          </a:p>
          <a:p>
            <a:endParaRPr lang="cs-CZ" sz="2000" dirty="0" smtClean="0">
              <a:latin typeface="Franklin Gothic Book" panose="020B0503020102020204" pitchFamily="34" charset="0"/>
            </a:endParaRPr>
          </a:p>
          <a:p>
            <a:endParaRPr lang="cs-CZ" sz="2000" dirty="0" smtClean="0">
              <a:latin typeface="Franklin Gothic Book" panose="020B0503020102020204" pitchFamily="34" charset="0"/>
            </a:endParaRPr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1 000	10 000</a:t>
            </a:r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Opakování je matka moudrosti – zkuste si napřed odpovědět sami. Kdy je číslo dělitelné dvěma? A zakroužkujeme všechna ta, která vyhovují naší podmínce.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536" y="4012352"/>
            <a:ext cx="8568952" cy="14465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dvěma, má-li na základním místě některou z číslic 0, 2, 4, 6, 8. </a:t>
            </a:r>
          </a:p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Jiná čísla nejsou dělitelná dvěma.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  <p:bldP spid="13" grpId="0" animBg="1"/>
      <p:bldP spid="12" grpId="0" animBg="1"/>
      <p:bldP spid="10" grpId="0" animBg="1"/>
      <p:bldP spid="11" grpId="0" animBg="1"/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398</TotalTime>
  <Words>695</Words>
  <Application>Microsoft Office PowerPoint</Application>
  <PresentationFormat>Předvádění na obrazovce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30</cp:revision>
  <dcterms:created xsi:type="dcterms:W3CDTF">2014-01-08T20:11:12Z</dcterms:created>
  <dcterms:modified xsi:type="dcterms:W3CDTF">2014-05-11T15:29:28Z</dcterms:modified>
</cp:coreProperties>
</file>