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11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3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473793" y="5052544"/>
            <a:ext cx="5637010" cy="882121"/>
          </a:xfrm>
        </p:spPr>
        <p:txBody>
          <a:bodyPr/>
          <a:lstStyle>
            <a:lvl1pPr marL="0" indent="0">
              <a:buNone/>
              <a:defRPr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08FB0-EC43-47AB-B812-B88528A8D7D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12E1C-0657-4D95-8B2A-55DCC0650ACE}" type="slidenum">
              <a:t>‹#›</a:t>
            </a:fld>
            <a:endParaRPr lang="cs-CZ"/>
          </a:p>
        </p:txBody>
      </p: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817583" y="3132286"/>
            <a:ext cx="7175351" cy="1793165"/>
          </a:xfrm>
        </p:spPr>
        <p:txBody>
          <a:bodyPr/>
          <a:lstStyle>
            <a:lvl1pPr marL="640080" indent="-457200" algn="l"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904996" y="731520"/>
            <a:ext cx="6400800" cy="3474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B0827-5FCC-4B8E-8A29-A1B4E8ED6FA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BC053-F148-4226-B9D9-1024E0E3FD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53762" y="376513"/>
            <a:ext cx="2057400" cy="5238341"/>
          </a:xfrm>
        </p:spPr>
        <p:txBody>
          <a:bodyPr vert="eaVert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324109" y="731520"/>
            <a:ext cx="4829284" cy="489472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CCDF2-7F25-49D1-B0CB-C66E1A054D73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77884C-B3ED-442B-AC24-F4579CA302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0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D808B-7611-49A9-93E2-30C03C293AD1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FFF70-40EC-41B6-BD51-3F1AE4D796E9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9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033195" y="2172650"/>
            <a:ext cx="5966670" cy="242334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2022442" y="4607515"/>
            <a:ext cx="5970492" cy="835459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2C065-490B-483A-B720-A6162A7FBE1A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F395D-6C05-44D3-A059-A14DDE0469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7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28D6E-DEF5-4A5A-97A1-86EC32E87640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E1DC6-4F10-4361-9CD1-B5B59DEF6D43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2"/>
          </p:nvPr>
        </p:nvSpPr>
        <p:spPr>
          <a:xfrm>
            <a:off x="1156450" y="1400330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73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399032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4767E-09C1-4C55-9985-B737BBBE95B9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6324E-3C27-4AFC-9B1F-1D7CA636E8B6}" type="slidenum">
              <a:t>‹#›</a:t>
            </a:fld>
            <a:endParaRPr lang="cs-CZ"/>
          </a:p>
        </p:txBody>
      </p:sp>
      <p:sp>
        <p:nvSpPr>
          <p:cNvPr id="9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F4CBE9-5953-4CF3-BE14-2FE543DCB76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6DF69-8FBB-46AE-8380-C6DC8AC0DC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2312F-E892-4490-83E0-68B86904325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33B78-3A24-4ED2-869D-E88101E5D8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099" y="2209803"/>
            <a:ext cx="3636084" cy="1258488"/>
          </a:xfrm>
        </p:spPr>
        <p:txBody>
          <a:bodyPr anchor="b"/>
          <a:lstStyle>
            <a:lvl1pPr marL="228600" indent="-228600" algn="l">
              <a:defRPr sz="2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93515" y="731520"/>
            <a:ext cx="4017087" cy="4894728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75764" y="3497799"/>
            <a:ext cx="3388656" cy="213952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A47675-1AB9-428E-AC53-B663D34460E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A6179-CAE0-4CD1-A2E9-C43869897C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0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5174" y="1143000"/>
            <a:ext cx="4114800" cy="3127805"/>
          </a:xfrm>
          <a:solidFill>
            <a:srgbClr val="8CC9F7"/>
          </a:solidFill>
        </p:spPr>
        <p:txBody>
          <a:bodyPr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2"/>
          </p:nvPr>
        </p:nvSpPr>
        <p:spPr>
          <a:xfrm>
            <a:off x="877888" y="1010485"/>
            <a:ext cx="3694111" cy="2163022"/>
          </a:xfrm>
        </p:spPr>
        <p:txBody>
          <a:bodyPr anchor="b"/>
          <a:lstStyle>
            <a:lvl1pPr marL="182880">
              <a:spcBef>
                <a:spcPts val="400"/>
              </a:spcBef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12754-66E3-4476-BBB1-8852A2A42426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095C2-6296-49E2-A508-CEA492DEC393}" type="slidenum">
              <a:t>‹#›</a:t>
            </a:fld>
            <a:endParaRPr lang="cs-CZ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727268" y="4464420"/>
            <a:ext cx="6383536" cy="1143000"/>
          </a:xfrm>
        </p:spPr>
        <p:txBody>
          <a:bodyPr anchor="b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D5FF"/>
            </a:gs>
            <a:gs pos="100000">
              <a:srgbClr val="FFFFFF"/>
            </a:gs>
          </a:gsLst>
          <a:path path="circle">
            <a:fillToRect l="20000" t="10000" r="8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396"/>
            <a:ext cx="9144000" cy="1752603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396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306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1793284" y="4372167"/>
            <a:ext cx="6512512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1CBA3380-99C3-416A-A3FA-A6D1C6ED1F3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810003" y="6172200"/>
            <a:ext cx="1828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333DE55C-BABE-43C5-8F8D-7D561CB44B9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320040" marR="0" lvl="0" indent="-320040" algn="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C3260C"/>
        </a:buClr>
        <a:buSzPct val="128000"/>
        <a:buFont typeface="Georgia" pitchFamily="18"/>
        <a:buChar char="*"/>
        <a:tabLst/>
        <a:defRPr lang="cs-CZ" sz="4600" b="1" i="0" u="none" strike="noStrike" kern="1200" cap="none" spc="0" baseline="0">
          <a:solidFill>
            <a:srgbClr val="000000"/>
          </a:solidFill>
          <a:uFillTx/>
          <a:latin typeface="Trebuchet MS"/>
          <a:ea typeface=""/>
          <a:cs typeface=""/>
        </a:defRPr>
      </a:lvl1pPr>
    </p:titleStyle>
    <p:bodyStyle>
      <a:lvl1pPr marL="228600" marR="0" lvl="0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2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1pPr>
      <a:lvl2pPr marL="54864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0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2pPr>
      <a:lvl3pPr marL="82296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3pPr>
      <a:lvl4pPr marL="109728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4pPr>
      <a:lvl5pPr marL="1389888" marR="0" lvl="4" indent="-182880" algn="l" defTabSz="914400" rtl="0" fontAlgn="auto" hangingPunct="1">
        <a:lnSpc>
          <a:spcPct val="100000"/>
        </a:lnSpc>
        <a:spcBef>
          <a:spcPts val="3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/>
          <p:nvPr/>
        </p:nvSpPr>
        <p:spPr>
          <a:xfrm>
            <a:off x="357192" y="571499"/>
            <a:ext cx="8458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školy: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ZŠ A MŠ ÚDOLÍ DESNÉ, DRUŽSTEVNÍ </a:t>
            </a:r>
            <a:r>
              <a:rPr lang="cs-CZ" sz="1400" b="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125,</a:t>
            </a:r>
            <a:r>
              <a:rPr lang="cs-CZ" sz="1400" b="0" i="0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RAPOTÍN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</a:t>
            </a:r>
            <a:r>
              <a:rPr lang="cs-CZ" sz="1400" b="1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projektu</a:t>
            </a: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Ve svazkové škole aktivně - interaktivně</a:t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Číslo projektu: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CZ.1.07/1.4.00/21.3465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Autor: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Mgr. Jana </a:t>
            </a:r>
            <a:r>
              <a:rPr lang="cs-CZ" sz="1400" b="0" i="0" u="none" strike="noStrike" kern="1200" cap="none" spc="400" baseline="0" dirty="0" err="1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Učňová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Tematický okruh: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/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</a:t>
            </a:r>
            <a:r>
              <a:rPr lang="cs-CZ" sz="1400" b="1" i="0" u="none" strike="noStrike" kern="1200" cap="none" spc="400" baseline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EU OPVK </a:t>
            </a:r>
            <a:r>
              <a:rPr lang="cs-CZ" sz="1400" b="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VY_32_INOVACE_01_DĚLITELNOST_2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Vytvořeno: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</a:t>
            </a:r>
            <a:r>
              <a:rPr lang="cs-CZ" sz="1400" i="1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únor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</a:t>
            </a: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2014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Anotace: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-tato prezentace 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slouží žákům k seznámení s učivem dělitelnosti,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pojmem samotným, procvičování na příkladech; doporučuji tento materiál k úvodu do látky, procvičování, nebo domácí samostatné přípravě žáků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spc="400" dirty="0" smtClean="0">
                <a:solidFill>
                  <a:srgbClr val="000000"/>
                </a:solidFill>
                <a:latin typeface="Franklin Gothic Book" pitchFamily="34"/>
                <a:cs typeface="Times New Roman" pitchFamily="18"/>
              </a:rPr>
              <a:t>Zdroj: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>
                <a:latin typeface="Franklin Gothic Book" panose="020B0503020102020204" pitchFamily="34" charset="0"/>
              </a:rPr>
              <a:t>HERMAN. </a:t>
            </a:r>
            <a:r>
              <a:rPr lang="cs-CZ" sz="1400" i="1" dirty="0">
                <a:latin typeface="Franklin Gothic Book" panose="020B0503020102020204" pitchFamily="34" charset="0"/>
              </a:rPr>
              <a:t>Matematika: dělitelnost</a:t>
            </a:r>
            <a:r>
              <a:rPr lang="cs-CZ" sz="1400" dirty="0">
                <a:latin typeface="Franklin Gothic Book" panose="020B0503020102020204" pitchFamily="34" charset="0"/>
              </a:rPr>
              <a:t>. 2. vyd. Praha: Prometheus, 2003, 100 s. Učebnice pro základní školy (Prometheus). ISBN </a:t>
            </a:r>
            <a:r>
              <a:rPr lang="cs-CZ" sz="1400" dirty="0" smtClean="0">
                <a:latin typeface="Franklin Gothic Book" panose="020B0503020102020204" pitchFamily="34" charset="0"/>
              </a:rPr>
              <a:t>80-719-6261-9</a:t>
            </a:r>
          </a:p>
          <a:p>
            <a:pPr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smtClean="0">
                <a:latin typeface="Franklin Gothic Book" panose="020B0503020102020204" pitchFamily="34" charset="0"/>
              </a:rPr>
              <a:t>TAIŠL, VOJÁČEK.</a:t>
            </a:r>
            <a:r>
              <a:rPr lang="cs-CZ" sz="1400" dirty="0">
                <a:latin typeface="Franklin Gothic Book" panose="020B0503020102020204" pitchFamily="34" charset="0"/>
              </a:rPr>
              <a:t> </a:t>
            </a:r>
            <a:r>
              <a:rPr lang="cs-CZ" sz="1400" i="1" dirty="0" smtClean="0">
                <a:latin typeface="Franklin Gothic Book" panose="020B0503020102020204" pitchFamily="34" charset="0"/>
              </a:rPr>
              <a:t>Aritmetika pro sedmý ročník</a:t>
            </a:r>
            <a:r>
              <a:rPr lang="cs-CZ" sz="1400" dirty="0" smtClean="0">
                <a:latin typeface="Franklin Gothic Book" panose="020B0503020102020204" pitchFamily="34" charset="0"/>
              </a:rPr>
              <a:t>. 12</a:t>
            </a:r>
            <a:r>
              <a:rPr lang="cs-CZ" sz="1400" dirty="0">
                <a:latin typeface="Franklin Gothic Book" panose="020B0503020102020204" pitchFamily="34" charset="0"/>
              </a:rPr>
              <a:t>. vyd. Praha: </a:t>
            </a:r>
            <a:r>
              <a:rPr lang="cs-CZ" sz="1400" dirty="0" smtClean="0">
                <a:latin typeface="Franklin Gothic Book" panose="020B0503020102020204" pitchFamily="34" charset="0"/>
              </a:rPr>
              <a:t>SPN, 1975, 150 </a:t>
            </a:r>
            <a:r>
              <a:rPr lang="cs-CZ" sz="1400" dirty="0">
                <a:latin typeface="Franklin Gothic Book" panose="020B0503020102020204" pitchFamily="34" charset="0"/>
              </a:rPr>
              <a:t>s. Učebnice pro základní </a:t>
            </a:r>
            <a:r>
              <a:rPr lang="cs-CZ" sz="1400" dirty="0" smtClean="0">
                <a:latin typeface="Franklin Gothic Book" panose="020B0503020102020204" pitchFamily="34" charset="0"/>
              </a:rPr>
              <a:t>devítileté školy (SPN). </a:t>
            </a:r>
            <a:r>
              <a:rPr lang="cs-CZ" sz="1400" dirty="0">
                <a:latin typeface="Franklin Gothic Book" panose="020B0503020102020204" pitchFamily="34" charset="0"/>
              </a:rPr>
              <a:t>ISBN </a:t>
            </a:r>
            <a:r>
              <a:rPr lang="cs-CZ" sz="1400" dirty="0" smtClean="0">
                <a:latin typeface="Franklin Gothic Book" panose="020B0503020102020204" pitchFamily="34" charset="0"/>
              </a:rPr>
              <a:t>14-409-75</a:t>
            </a:r>
            <a:endParaRPr lang="cs-CZ" sz="1400" dirty="0">
              <a:latin typeface="Franklin Gothic Book" panose="020B0503020102020204" pitchFamily="34" charset="0"/>
            </a:endParaRP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u="none" strike="noStrike" kern="1200" cap="none" spc="400" baseline="0" dirty="0">
              <a:solidFill>
                <a:srgbClr val="000000"/>
              </a:solidFill>
              <a:uFillTx/>
              <a:latin typeface="Franklin Gothic Book" panose="020B0503020102020204" pitchFamily="34" charset="0"/>
              <a:ea typeface=""/>
              <a:cs typeface="Times New Roman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876" y="5445123"/>
            <a:ext cx="4537079" cy="985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Příklady k ověření znalostí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340768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1. Určete, kolika způsoby lze do rámečku vepsat číslici tak, aby vzniklé čtyřciferné číslo bylo sudé: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a) 1 56			b) 2       34		c)        152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Určete, jaký zbytek dává libovolné liché číslo při dělení dvěma.</a:t>
            </a:r>
          </a:p>
          <a:p>
            <a:pPr marL="342900" indent="-342900">
              <a:buAutoNum type="arabicPeriod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1547664" y="2708920"/>
            <a:ext cx="288032" cy="3400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516216" y="2708920"/>
            <a:ext cx="288032" cy="3400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974054" y="2708920"/>
            <a:ext cx="288032" cy="3400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9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Malé opakování na začátek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7008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1. Co je násobek čísla?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47759" y="1285309"/>
            <a:ext cx="5184576" cy="120032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Pokud dělení </a:t>
            </a:r>
            <a:r>
              <a:rPr lang="cs-CZ" i="1" dirty="0" smtClean="0">
                <a:latin typeface="Franklin Gothic Book" panose="020B0503020102020204" pitchFamily="34" charset="0"/>
              </a:rPr>
              <a:t>a : b </a:t>
            </a:r>
            <a:r>
              <a:rPr lang="cs-CZ" dirty="0" smtClean="0">
                <a:latin typeface="Franklin Gothic Book" panose="020B0503020102020204" pitchFamily="34" charset="0"/>
              </a:rPr>
              <a:t>vyjde beze zbytku, </a:t>
            </a:r>
            <a:r>
              <a:rPr lang="cs-CZ" b="1" dirty="0" smtClean="0">
                <a:latin typeface="Franklin Gothic Book" panose="020B0503020102020204" pitchFamily="34" charset="0"/>
              </a:rPr>
              <a:t>je</a:t>
            </a:r>
            <a:r>
              <a:rPr lang="cs-CZ" dirty="0" smtClean="0">
                <a:latin typeface="Franklin Gothic Book" panose="020B0503020102020204" pitchFamily="34" charset="0"/>
              </a:rPr>
              <a:t> číslo </a:t>
            </a:r>
            <a:r>
              <a:rPr lang="cs-CZ" i="1" dirty="0" smtClean="0">
                <a:latin typeface="Franklin Gothic Book" panose="020B0503020102020204" pitchFamily="34" charset="0"/>
              </a:rPr>
              <a:t>a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b="1" dirty="0" smtClean="0">
                <a:latin typeface="Franklin Gothic Book" panose="020B0503020102020204" pitchFamily="34" charset="0"/>
              </a:rPr>
              <a:t>násobkem </a:t>
            </a:r>
            <a:r>
              <a:rPr lang="cs-CZ" dirty="0" smtClean="0">
                <a:latin typeface="Franklin Gothic Book" panose="020B0503020102020204" pitchFamily="34" charset="0"/>
              </a:rPr>
              <a:t>čísla </a:t>
            </a:r>
            <a:r>
              <a:rPr lang="cs-CZ" i="1" dirty="0" smtClean="0">
                <a:latin typeface="Franklin Gothic Book" panose="020B0503020102020204" pitchFamily="34" charset="0"/>
              </a:rPr>
              <a:t>b</a:t>
            </a:r>
            <a:r>
              <a:rPr lang="cs-CZ" dirty="0" smtClean="0">
                <a:latin typeface="Franklin Gothic Book" panose="020B0503020102020204" pitchFamily="34" charset="0"/>
              </a:rPr>
              <a:t>.</a:t>
            </a:r>
          </a:p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Pokud toto dělení vyjde se zbytkem, </a:t>
            </a:r>
            <a:r>
              <a:rPr lang="cs-CZ" b="1" dirty="0" smtClean="0">
                <a:latin typeface="Franklin Gothic Book" panose="020B0503020102020204" pitchFamily="34" charset="0"/>
              </a:rPr>
              <a:t>není</a:t>
            </a:r>
            <a:r>
              <a:rPr lang="cs-CZ" dirty="0" smtClean="0">
                <a:latin typeface="Franklin Gothic Book" panose="020B0503020102020204" pitchFamily="34" charset="0"/>
              </a:rPr>
              <a:t> číslo </a:t>
            </a:r>
            <a:r>
              <a:rPr lang="cs-CZ" i="1" dirty="0" smtClean="0">
                <a:latin typeface="Franklin Gothic Book" panose="020B0503020102020204" pitchFamily="34" charset="0"/>
              </a:rPr>
              <a:t>a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b="1" dirty="0" smtClean="0">
                <a:latin typeface="Franklin Gothic Book" panose="020B0503020102020204" pitchFamily="34" charset="0"/>
              </a:rPr>
              <a:t>násobkem</a:t>
            </a:r>
            <a:r>
              <a:rPr lang="cs-CZ" dirty="0" smtClean="0">
                <a:latin typeface="Franklin Gothic Book" panose="020B0503020102020204" pitchFamily="34" charset="0"/>
              </a:rPr>
              <a:t> čísla </a:t>
            </a:r>
            <a:r>
              <a:rPr lang="cs-CZ" i="1" dirty="0" smtClean="0">
                <a:latin typeface="Franklin Gothic Book" panose="020B0503020102020204" pitchFamily="34" charset="0"/>
              </a:rPr>
              <a:t>b</a:t>
            </a:r>
            <a:r>
              <a:rPr lang="cs-CZ" dirty="0" smtClean="0">
                <a:latin typeface="Franklin Gothic Book" panose="020B0503020102020204" pitchFamily="34" charset="0"/>
              </a:rPr>
              <a:t>. 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67439" y="34844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2. Co je dělitel čísla?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47759" y="3345904"/>
            <a:ext cx="5184576" cy="64633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Pokud dělení </a:t>
            </a:r>
            <a:r>
              <a:rPr lang="cs-CZ" i="1" dirty="0" smtClean="0">
                <a:latin typeface="Franklin Gothic Book" panose="020B0503020102020204" pitchFamily="34" charset="0"/>
              </a:rPr>
              <a:t>a : b </a:t>
            </a:r>
            <a:r>
              <a:rPr lang="cs-CZ" dirty="0" smtClean="0">
                <a:latin typeface="Franklin Gothic Book" panose="020B0503020102020204" pitchFamily="34" charset="0"/>
              </a:rPr>
              <a:t>vychází beze zbytku, říkáme, že číslo </a:t>
            </a:r>
            <a:r>
              <a:rPr lang="cs-CZ" i="1" dirty="0" smtClean="0">
                <a:latin typeface="Franklin Gothic Book" panose="020B0503020102020204" pitchFamily="34" charset="0"/>
              </a:rPr>
              <a:t>a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r>
              <a:rPr lang="cs-CZ" b="1" dirty="0" smtClean="0">
                <a:latin typeface="Franklin Gothic Book" panose="020B0503020102020204" pitchFamily="34" charset="0"/>
              </a:rPr>
              <a:t>je dělitelné </a:t>
            </a:r>
            <a:r>
              <a:rPr lang="cs-CZ" dirty="0" smtClean="0">
                <a:latin typeface="Franklin Gothic Book" panose="020B0503020102020204" pitchFamily="34" charset="0"/>
              </a:rPr>
              <a:t>číslem </a:t>
            </a:r>
            <a:r>
              <a:rPr lang="cs-CZ" i="1" dirty="0" smtClean="0">
                <a:latin typeface="Franklin Gothic Book" panose="020B0503020102020204" pitchFamily="34" charset="0"/>
              </a:rPr>
              <a:t>b</a:t>
            </a:r>
            <a:r>
              <a:rPr lang="cs-CZ" dirty="0" smtClean="0">
                <a:latin typeface="Franklin Gothic Book" panose="020B0503020102020204" pitchFamily="34" charset="0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46878" y="4509119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Franklin Gothic Book" panose="020B0503020102020204" pitchFamily="34" charset="0"/>
              </a:rPr>
              <a:t>7 	: 	2	 = 	3,5</a:t>
            </a:r>
            <a:endParaRPr lang="cs-CZ" sz="3200" dirty="0"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947245" y="5466937"/>
            <a:ext cx="1368152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dělenec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855190" y="5479740"/>
            <a:ext cx="1368152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dělitel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796136" y="5466937"/>
            <a:ext cx="1368152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podíl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2561541" y="5066966"/>
            <a:ext cx="0" cy="3730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6446702" y="5093894"/>
            <a:ext cx="0" cy="3730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4450223" y="5093893"/>
            <a:ext cx="0" cy="3730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Oválný popisek 15"/>
          <p:cNvSpPr/>
          <p:nvPr/>
        </p:nvSpPr>
        <p:spPr>
          <a:xfrm>
            <a:off x="46678" y="5019388"/>
            <a:ext cx="1728192" cy="1659368"/>
          </a:xfrm>
          <a:prstGeom prst="wedgeEllipseCallout">
            <a:avLst>
              <a:gd name="adj1" fmla="val 62198"/>
              <a:gd name="adj2" fmla="val -4494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Jak se nazývají jednotlivé členy při dělení?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518" y="5883313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Procvičování základních pojmů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134076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>
                <a:latin typeface="Franklin Gothic Book" panose="020B0503020102020204" pitchFamily="34" charset="0"/>
              </a:rPr>
              <a:t>Řekněte dva násobky čísla 4 a dva násobky čísla 11.</a:t>
            </a:r>
          </a:p>
          <a:p>
            <a:pPr marL="342900" indent="-342900">
              <a:buAutoNum type="arabicPeriod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r>
              <a:rPr lang="cs-CZ" dirty="0" smtClean="0">
                <a:latin typeface="Franklin Gothic Book" panose="020B0503020102020204" pitchFamily="34" charset="0"/>
              </a:rPr>
              <a:t>Řekněte prvních pět násobků čísla 9.</a:t>
            </a:r>
          </a:p>
          <a:p>
            <a:pPr marL="342900" indent="-342900">
              <a:buAutoNum type="arabicPeriod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r>
              <a:rPr lang="cs-CZ" dirty="0" smtClean="0">
                <a:latin typeface="Franklin Gothic Book" panose="020B0503020102020204" pitchFamily="34" charset="0"/>
              </a:rPr>
              <a:t>Je číslo 63 násobkem čísla 8? Zdůvodněte.</a:t>
            </a:r>
          </a:p>
          <a:p>
            <a:pPr marL="342900" indent="-342900">
              <a:buAutoNum type="arabicPeriod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r>
              <a:rPr lang="cs-CZ" dirty="0" smtClean="0">
                <a:latin typeface="Franklin Gothic Book" panose="020B0503020102020204" pitchFamily="34" charset="0"/>
              </a:rPr>
              <a:t>Je každé číslo násobkem některého čísla?</a:t>
            </a:r>
          </a:p>
          <a:p>
            <a:pPr marL="342900" indent="-342900">
              <a:buAutoNum type="arabicPeriod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r>
              <a:rPr lang="cs-CZ" dirty="0" smtClean="0">
                <a:latin typeface="Franklin Gothic Book" panose="020B0503020102020204" pitchFamily="34" charset="0"/>
              </a:rPr>
              <a:t>Součet stonásobku čísla 202, čtyřicetinásobku čísla 50 a dvojnásobku čísla 11 je zajímavé číslo. Určete toto číslo.</a:t>
            </a:r>
          </a:p>
          <a:p>
            <a:pPr marL="342900" indent="-342900">
              <a:buAutoNum type="arabicPeriod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r>
              <a:rPr lang="cs-CZ" dirty="0" smtClean="0">
                <a:latin typeface="Franklin Gothic Book" panose="020B0503020102020204" pitchFamily="34" charset="0"/>
              </a:rPr>
              <a:t>Zjistěte dělením, která z čísel 21, 22, 23 jsou děliteli čísla 1430?</a:t>
            </a:r>
          </a:p>
          <a:p>
            <a:pPr marL="342900" indent="-342900">
              <a:buAutoNum type="arabicPeriod"/>
            </a:pPr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r>
              <a:rPr lang="cs-CZ" dirty="0" smtClean="0">
                <a:latin typeface="Franklin Gothic Book" panose="020B0503020102020204" pitchFamily="34" charset="0"/>
              </a:rPr>
              <a:t>Určete alespoň tří čísla, jejichž dělitelem je:</a:t>
            </a:r>
          </a:p>
          <a:p>
            <a:pPr marL="342900" indent="-342900">
              <a:buAutoNum type="arabicPeriod"/>
            </a:pPr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	a) číslo 5			b) číslo 6			c) číslo 8  </a:t>
            </a:r>
          </a:p>
          <a:p>
            <a:pPr marL="342900" indent="-342900">
              <a:buAutoNum type="arabicPeriod"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444208" y="18448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9, 18, 27, 36, 45</a:t>
            </a:r>
            <a:endParaRPr lang="cs-CZ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24128" y="236777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Franklin Gothic Book" panose="020B0503020102020204" pitchFamily="34" charset="0"/>
              </a:rPr>
              <a:t>n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ení, 63 : 8 = 7 (zbytek 7) </a:t>
            </a:r>
            <a:endParaRPr lang="cs-CZ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67536" y="299695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Franklin Gothic Book" panose="020B0503020102020204" pitchFamily="34" charset="0"/>
              </a:rPr>
              <a:t>a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no, čísla 1 a sama sebe </a:t>
            </a:r>
            <a:endParaRPr lang="cs-CZ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459724" y="3847571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22 222</a:t>
            </a:r>
            <a:endParaRPr lang="cs-CZ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931224" y="46511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22</a:t>
            </a:r>
            <a:endParaRPr lang="cs-CZ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025" y="5800724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73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Kdy je číslo dělitelné dvěma?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357" y="1988840"/>
            <a:ext cx="8568952" cy="14465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je dělitelné dvěma, má-li na základním místě některou z číslic 0, 2, 4, 6, 8. </a:t>
            </a:r>
          </a:p>
          <a:p>
            <a:pPr algn="just"/>
            <a:r>
              <a:rPr lang="cs-CZ" sz="2400" dirty="0" smtClean="0">
                <a:latin typeface="Franklin Gothic Book" panose="020B0503020102020204" pitchFamily="34" charset="0"/>
              </a:rPr>
              <a:t>Jiná čísla nejsou dělitelná dvěma.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2" y="400506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Franklin Gothic Book" panose="020B0503020102020204" pitchFamily="34" charset="0"/>
              </a:rPr>
              <a:t>Čísla dělitelná dvěma nazýváme </a:t>
            </a:r>
            <a:r>
              <a:rPr lang="cs-CZ" sz="2400" b="1" dirty="0" smtClean="0">
                <a:latin typeface="Franklin Gothic Book" panose="020B0503020102020204" pitchFamily="34" charset="0"/>
              </a:rPr>
              <a:t>SUDÁ</a:t>
            </a:r>
            <a:r>
              <a:rPr lang="cs-CZ" sz="2400" dirty="0" smtClean="0">
                <a:latin typeface="Franklin Gothic Book" panose="020B0503020102020204" pitchFamily="34" charset="0"/>
              </a:rPr>
              <a:t>. Čísla, která nejsou dělitelná dvěma, nazýváme </a:t>
            </a:r>
            <a:r>
              <a:rPr lang="cs-CZ" sz="2400" b="1" dirty="0" smtClean="0">
                <a:latin typeface="Franklin Gothic Book" panose="020B0503020102020204" pitchFamily="34" charset="0"/>
              </a:rPr>
              <a:t>LICHÁ</a:t>
            </a:r>
            <a:r>
              <a:rPr lang="cs-CZ" sz="2400" dirty="0" smtClean="0">
                <a:latin typeface="Franklin Gothic Book" panose="020B0503020102020204" pitchFamily="34" charset="0"/>
              </a:rPr>
              <a:t>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0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Cvičení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35596" y="1196752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1. Vyjmenujte sudá čísla od 26 do 64: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endParaRPr lang="cs-CZ" dirty="0" smtClean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Vyjmenujte všechna lichá čísla větší než 17 a současně menší než 48: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marL="342900" indent="-342900">
              <a:buAutoNum type="arabicPeriod"/>
            </a:pPr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3. Z čísel 37, 46, 173, 268, 300, 1 007, 8 814, 93 509 vyberte čísla sudá.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4. Z čísel 205, 316, 590, 872, 1 667, 2 454, 5 558, 8 135, 1 000, 10 000 vyberte čísla dělitelná dvěma.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lačítko akce: Nápověda 6">
            <a:hlinkClick r:id="rId3" action="ppaction://hlinksldjump" highlightClick="1"/>
          </p:cNvPr>
          <p:cNvSpPr/>
          <p:nvPr/>
        </p:nvSpPr>
        <p:spPr>
          <a:xfrm>
            <a:off x="8136396" y="1362619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Nápověda 7">
            <a:hlinkClick r:id="rId4" action="ppaction://hlinksldjump" highlightClick="1"/>
          </p:cNvPr>
          <p:cNvSpPr/>
          <p:nvPr/>
        </p:nvSpPr>
        <p:spPr>
          <a:xfrm>
            <a:off x="8156907" y="2276872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Nápověda 8">
            <a:hlinkClick r:id="rId5" action="ppaction://hlinksldjump" highlightClick="1"/>
          </p:cNvPr>
          <p:cNvSpPr/>
          <p:nvPr/>
        </p:nvSpPr>
        <p:spPr>
          <a:xfrm>
            <a:off x="8136396" y="3320410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Nápověda 9">
            <a:hlinkClick r:id="rId6" action="ppaction://hlinksldjump" highlightClick="1"/>
          </p:cNvPr>
          <p:cNvSpPr/>
          <p:nvPr/>
        </p:nvSpPr>
        <p:spPr>
          <a:xfrm>
            <a:off x="8136396" y="4869160"/>
            <a:ext cx="467668" cy="432048"/>
          </a:xfrm>
          <a:prstGeom prst="actionButtonHel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ál 24"/>
          <p:cNvSpPr/>
          <p:nvPr/>
        </p:nvSpPr>
        <p:spPr>
          <a:xfrm>
            <a:off x="7524328" y="2137583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6712453" y="2165292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1614736" y="2137583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608134" y="250966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55576" y="250966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755576" y="216936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524328" y="178958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6712453" y="1805252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796136" y="178958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4932040" y="184482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4175956" y="178958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3281950" y="178958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2438615" y="178958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1614736" y="1805519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2438615" y="214962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3275856" y="214962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4067944" y="214962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4932040" y="214962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5796136" y="2165559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755576" y="184482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Cvičení - řešení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268760"/>
            <a:ext cx="79928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</a:t>
            </a:r>
            <a:r>
              <a:rPr lang="cs-CZ" dirty="0" smtClean="0">
                <a:latin typeface="Franklin Gothic Book" panose="020B0503020102020204" pitchFamily="34" charset="0"/>
              </a:rPr>
              <a:t> Vypišme si nejdříve všechny čísla v daném rozmezí.</a:t>
            </a:r>
          </a:p>
          <a:p>
            <a:endParaRPr lang="cs-CZ" dirty="0"/>
          </a:p>
          <a:p>
            <a:r>
              <a:rPr lang="cs-CZ" sz="2000" dirty="0" smtClean="0">
                <a:latin typeface="Franklin Gothic Book" panose="020B0503020102020204" pitchFamily="34" charset="0"/>
              </a:rPr>
              <a:t>26, 27, 28, 29, 30, 31, 32, 33, 34, 35, 36, 37, 38, 39, 40, 41, 42, 43, 44, 45, 46, 47, 48, 49, 50, 51, 52, 53, 54, 55, 56, 57, 58, 59, 60, 61, 62, 63, 64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000" dirty="0" smtClean="0">
                <a:latin typeface="Franklin Gothic Book" panose="020B0503020102020204" pitchFamily="34" charset="0"/>
              </a:rPr>
              <a:t>Poté si zopakujeme pravidlo, kdy je číslo dělitelné dvěma.</a:t>
            </a:r>
            <a:r>
              <a:rPr lang="cs-CZ" sz="2000" dirty="0">
                <a:latin typeface="Franklin Gothic Book" panose="020B0503020102020204" pitchFamily="34" charset="0"/>
              </a:rPr>
              <a:t> </a:t>
            </a:r>
            <a:r>
              <a:rPr lang="cs-CZ" sz="2000" dirty="0" smtClean="0">
                <a:latin typeface="Franklin Gothic Book" panose="020B0503020102020204" pitchFamily="34" charset="0"/>
              </a:rPr>
              <a:t>A zakroužkujeme všechna ta, která vyhovují naší podmínce.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536" y="3768219"/>
            <a:ext cx="8568952" cy="14465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je dělitelné dvěma, má-li na základním místě některou z číslic 0, 2, 4, 6, 8. </a:t>
            </a:r>
          </a:p>
          <a:p>
            <a:pPr algn="just"/>
            <a:r>
              <a:rPr lang="cs-CZ" sz="2400" dirty="0" smtClean="0">
                <a:latin typeface="Franklin Gothic Book" panose="020B0503020102020204" pitchFamily="34" charset="0"/>
              </a:rPr>
              <a:t>Jiná čísla nejsou dělitelná dvěma.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  <p:sp>
        <p:nvSpPr>
          <p:cNvPr id="28" name="Tlačítko akce: Návrat 27">
            <a:hlinkClick r:id="rId3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48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6" grpId="0" animBg="1"/>
      <p:bldP spid="10" grpId="0" animBg="1"/>
      <p:bldP spid="9" grpId="0" animBg="1"/>
      <p:bldP spid="2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8" grpId="0" animBg="1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ál 9"/>
          <p:cNvSpPr/>
          <p:nvPr/>
        </p:nvSpPr>
        <p:spPr>
          <a:xfrm>
            <a:off x="5371403" y="214962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4572000" y="2137850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3669699" y="2165559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908600" y="2165559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2011011" y="2137850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1158275" y="214962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992380" y="1805519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7092950" y="1818928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6228184" y="184482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385525" y="184482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572000" y="184482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3718631" y="1848717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2805541" y="1832783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2011011" y="1818928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1206263" y="1789584"/>
            <a:ext cx="360040" cy="3600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268760"/>
            <a:ext cx="79928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</a:t>
            </a:r>
            <a:r>
              <a:rPr lang="cs-CZ" dirty="0" smtClean="0">
                <a:latin typeface="Franklin Gothic Book" panose="020B0503020102020204" pitchFamily="34" charset="0"/>
              </a:rPr>
              <a:t> Vypišme si nejdříve všechny čísla v daném rozmezí.</a:t>
            </a:r>
          </a:p>
          <a:p>
            <a:endParaRPr lang="cs-CZ" dirty="0"/>
          </a:p>
          <a:p>
            <a:r>
              <a:rPr lang="cs-CZ" sz="2000" dirty="0" smtClean="0">
                <a:latin typeface="Franklin Gothic Book" panose="020B0503020102020204" pitchFamily="34" charset="0"/>
              </a:rPr>
              <a:t>18, 19, 20, 21, 22, 23, 24, 25, 26, 27, 28, 29, 30, 31, 32, 33, 34, 35, 36, 37, 38, 39, 40, 41, 42, 43, 44, 45, 46, 47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000" dirty="0" smtClean="0">
                <a:latin typeface="Franklin Gothic Book" panose="020B0503020102020204" pitchFamily="34" charset="0"/>
              </a:rPr>
              <a:t>Poté si zopakujeme pravidlo, kdy je číslo liché. A zakroužkujeme všechna ta, která vyhovují naší podmínce.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400506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Franklin Gothic Book" panose="020B0503020102020204" pitchFamily="34" charset="0"/>
              </a:rPr>
              <a:t>Čísla dělitelná dvěma nazýváme </a:t>
            </a:r>
            <a:r>
              <a:rPr lang="cs-CZ" sz="2400" b="1" dirty="0" smtClean="0">
                <a:latin typeface="Franklin Gothic Book" panose="020B0503020102020204" pitchFamily="34" charset="0"/>
              </a:rPr>
              <a:t>SUDÁ</a:t>
            </a:r>
            <a:r>
              <a:rPr lang="cs-CZ" sz="2400" dirty="0" smtClean="0">
                <a:latin typeface="Franklin Gothic Book" panose="020B0503020102020204" pitchFamily="34" charset="0"/>
              </a:rPr>
              <a:t>. Čísla, která nejsou dělitelná dvěma, nazýváme </a:t>
            </a:r>
            <a:r>
              <a:rPr lang="cs-CZ" sz="2400" b="1" dirty="0" smtClean="0">
                <a:latin typeface="Franklin Gothic Book" panose="020B0503020102020204" pitchFamily="34" charset="0"/>
              </a:rPr>
              <a:t>LICHÁ</a:t>
            </a:r>
            <a:r>
              <a:rPr lang="cs-CZ" sz="2400" dirty="0" smtClean="0">
                <a:latin typeface="Franklin Gothic Book" panose="020B0503020102020204" pitchFamily="34" charset="0"/>
              </a:rPr>
              <a:t>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lačítko akce: Návrat 24">
            <a:hlinkClick r:id="rId3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39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ál 7"/>
          <p:cNvSpPr/>
          <p:nvPr/>
        </p:nvSpPr>
        <p:spPr>
          <a:xfrm>
            <a:off x="5220072" y="1628800"/>
            <a:ext cx="936104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403648" y="1628800"/>
            <a:ext cx="936104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275856" y="1628800"/>
            <a:ext cx="936104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Návrat 3">
            <a:hlinkClick r:id="rId2" action="ppaction://hlinksldjump" highlightClick="1"/>
          </p:cNvPr>
          <p:cNvSpPr/>
          <p:nvPr/>
        </p:nvSpPr>
        <p:spPr>
          <a:xfrm>
            <a:off x="8028384" y="5589240"/>
            <a:ext cx="504056" cy="576064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1268760"/>
            <a:ext cx="79928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</a:t>
            </a:r>
            <a:r>
              <a:rPr lang="cs-CZ" dirty="0" smtClean="0">
                <a:latin typeface="Franklin Gothic Book" panose="020B0503020102020204" pitchFamily="34" charset="0"/>
              </a:rPr>
              <a:t> Vypišme si nejdříve všechna čísla ze zadání:</a:t>
            </a:r>
          </a:p>
          <a:p>
            <a:endParaRPr lang="cs-CZ" dirty="0"/>
          </a:p>
          <a:p>
            <a:r>
              <a:rPr lang="cs-CZ" sz="2000" dirty="0" smtClean="0">
                <a:latin typeface="Franklin Gothic Book" panose="020B0503020102020204" pitchFamily="34" charset="0"/>
              </a:rPr>
              <a:t>37	46	173	268	1 007	8 814	93 509		</a:t>
            </a: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000" dirty="0" smtClean="0">
                <a:latin typeface="Franklin Gothic Book" panose="020B0503020102020204" pitchFamily="34" charset="0"/>
              </a:rPr>
              <a:t>Poté si zopakujeme pravidlo, kdy je číslo sudé. A vybereme všechna ta, která vyhovují podmínce.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005064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Franklin Gothic Book" panose="020B0503020102020204" pitchFamily="34" charset="0"/>
              </a:rPr>
              <a:t>Čísla dělitelná dvěma nazýváme </a:t>
            </a:r>
            <a:r>
              <a:rPr lang="cs-CZ" sz="2400" b="1" dirty="0" smtClean="0">
                <a:latin typeface="Franklin Gothic Book" panose="020B0503020102020204" pitchFamily="34" charset="0"/>
              </a:rPr>
              <a:t>SUDÁ</a:t>
            </a:r>
            <a:r>
              <a:rPr lang="cs-CZ" sz="2400" dirty="0" smtClean="0">
                <a:latin typeface="Franklin Gothic Book" panose="020B0503020102020204" pitchFamily="34" charset="0"/>
              </a:rPr>
              <a:t>. Čísla, která nejsou dělitelná dvěma, nazýváme </a:t>
            </a:r>
            <a:r>
              <a:rPr lang="cs-CZ" sz="2400" b="1" dirty="0" smtClean="0">
                <a:latin typeface="Franklin Gothic Book" panose="020B0503020102020204" pitchFamily="34" charset="0"/>
              </a:rPr>
              <a:t>LICHÁ</a:t>
            </a:r>
            <a:r>
              <a:rPr lang="cs-CZ" sz="2400" dirty="0" smtClean="0">
                <a:latin typeface="Franklin Gothic Book" panose="020B0503020102020204" pitchFamily="34" charset="0"/>
              </a:rPr>
              <a:t>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3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ál 7"/>
          <p:cNvSpPr/>
          <p:nvPr/>
        </p:nvSpPr>
        <p:spPr>
          <a:xfrm>
            <a:off x="1619672" y="2184737"/>
            <a:ext cx="936104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683568" y="2175667"/>
            <a:ext cx="936104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6156846" y="1340768"/>
            <a:ext cx="936104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220742" y="1340768"/>
            <a:ext cx="936104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3265004" y="1355717"/>
            <a:ext cx="936104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328900" y="1340768"/>
            <a:ext cx="936104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1392796" y="1355717"/>
            <a:ext cx="936104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3568" y="903809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smtClean="0">
                <a:latin typeface="Franklin Gothic Book" panose="020B0503020102020204" pitchFamily="34" charset="0"/>
              </a:rPr>
              <a:t>Příklad 4:</a:t>
            </a:r>
            <a:r>
              <a:rPr lang="cs-CZ" smtClean="0">
                <a:latin typeface="Franklin Gothic Book" panose="020B0503020102020204" pitchFamily="34" charset="0"/>
              </a:rPr>
              <a:t> </a:t>
            </a:r>
            <a:r>
              <a:rPr lang="cs-CZ" dirty="0" smtClean="0">
                <a:latin typeface="Franklin Gothic Book" panose="020B0503020102020204" pitchFamily="34" charset="0"/>
              </a:rPr>
              <a:t>Vypišme si nejdříve všechna čísla ze zadání:</a:t>
            </a:r>
          </a:p>
          <a:p>
            <a:endParaRPr lang="cs-CZ" dirty="0"/>
          </a:p>
          <a:p>
            <a:r>
              <a:rPr lang="cs-CZ" sz="2000" dirty="0" smtClean="0">
                <a:latin typeface="Franklin Gothic Book" panose="020B0503020102020204" pitchFamily="34" charset="0"/>
              </a:rPr>
              <a:t>205	316	590	872	1 667	2 454	5 558	8 135</a:t>
            </a:r>
          </a:p>
          <a:p>
            <a:endParaRPr lang="cs-CZ" sz="2000" dirty="0" smtClean="0">
              <a:latin typeface="Franklin Gothic Book" panose="020B0503020102020204" pitchFamily="34" charset="0"/>
            </a:endParaRPr>
          </a:p>
          <a:p>
            <a:endParaRPr lang="cs-CZ" sz="2000" dirty="0" smtClean="0">
              <a:latin typeface="Franklin Gothic Book" panose="020B0503020102020204" pitchFamily="34" charset="0"/>
            </a:endParaRPr>
          </a:p>
          <a:p>
            <a:r>
              <a:rPr lang="cs-CZ" sz="2000" dirty="0" smtClean="0">
                <a:latin typeface="Franklin Gothic Book" panose="020B0503020102020204" pitchFamily="34" charset="0"/>
              </a:rPr>
              <a:t>1 000	10 000</a:t>
            </a:r>
            <a:endParaRPr lang="cs-CZ" sz="2000" dirty="0">
              <a:latin typeface="Franklin Gothic Book" panose="020B0503020102020204" pitchFamily="34" charset="0"/>
            </a:endParaRPr>
          </a:p>
          <a:p>
            <a:endParaRPr lang="cs-CZ" sz="2000" dirty="0">
              <a:latin typeface="Franklin Gothic Book" panose="020B0503020102020204" pitchFamily="34" charset="0"/>
            </a:endParaRPr>
          </a:p>
          <a:p>
            <a:r>
              <a:rPr lang="cs-CZ" sz="2000" dirty="0" smtClean="0">
                <a:latin typeface="Franklin Gothic Book" panose="020B0503020102020204" pitchFamily="34" charset="0"/>
              </a:rPr>
              <a:t>Opakování je matka moudrosti – zkuste si napřed odpovědět sami. Kdy je číslo dělitelné dvěma? A zakroužkujeme všechna ta, která vyhovují naší podmínce.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536" y="4012352"/>
            <a:ext cx="8568952" cy="14465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je dělitelné dvěma, má-li na základním místě některou z číslic 0, 2, 4, 6, 8. </a:t>
            </a:r>
          </a:p>
          <a:p>
            <a:pPr algn="just"/>
            <a:r>
              <a:rPr lang="cs-CZ" sz="2400" dirty="0" smtClean="0">
                <a:latin typeface="Franklin Gothic Book" panose="020B0503020102020204" pitchFamily="34" charset="0"/>
              </a:rPr>
              <a:t>Jiná čísla nejsou dělitelná dvěma.</a:t>
            </a:r>
            <a:endParaRPr lang="cs-CZ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1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  <p:bldP spid="13" grpId="0" animBg="1"/>
      <p:bldP spid="12" grpId="0" animBg="1"/>
      <p:bldP spid="10" grpId="0" animBg="1"/>
      <p:bldP spid="11" grpId="0" animBg="1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Aerodynam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398</TotalTime>
  <Words>695</Words>
  <Application>Microsoft Office PowerPoint</Application>
  <PresentationFormat>Předvádění na obrazovce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30</cp:revision>
  <dcterms:created xsi:type="dcterms:W3CDTF">2014-01-08T20:11:12Z</dcterms:created>
  <dcterms:modified xsi:type="dcterms:W3CDTF">2014-05-11T15:29:28Z</dcterms:modified>
</cp:coreProperties>
</file>