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69" r:id="rId6"/>
    <p:sldId id="270" r:id="rId7"/>
    <p:sldId id="266" r:id="rId8"/>
    <p:sldId id="271" r:id="rId9"/>
    <p:sldId id="27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</a:t>
            </a:r>
            <a:r>
              <a:rPr lang="cs-CZ" sz="1400" b="1" i="0" u="none" strike="noStrike" kern="1200" cap="none" spc="400" baseline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VY_32_INOVACE_02_DĚLITELNOST</a:t>
            </a:r>
            <a:r>
              <a:rPr lang="cs-CZ" sz="1400" spc="40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_3_9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kern="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březen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seznámení s učivem dělitelnosti,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pojmem samotným, procvičování na příkladech;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třemi?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357" y="1988840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třemi, pokud jeho </a:t>
            </a:r>
            <a:r>
              <a:rPr lang="cs-CZ" sz="3200" b="1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sz="3200" b="1" dirty="0" smtClean="0">
                <a:latin typeface="Franklin Gothic Book" panose="020B0503020102020204" pitchFamily="34" charset="0"/>
              </a:rPr>
              <a:t> součet je dělitelný číslem 3.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3568" y="414908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Příklad:</a:t>
            </a:r>
            <a:r>
              <a:rPr lang="cs-CZ" dirty="0" smtClean="0">
                <a:latin typeface="Franklin Gothic Book" panose="020B0503020102020204" pitchFamily="34" charset="0"/>
              </a:rPr>
              <a:t> Ověřte, zdali jsou čísla 572, 3 126, 8 252, 14 931 dělitelná třemi.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41362" y="3429000"/>
            <a:ext cx="84791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Tak tedy zpět k našemu příkladu: 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572</a:t>
            </a:r>
            <a:r>
              <a:rPr lang="cs-CZ" dirty="0" smtClean="0">
                <a:latin typeface="Franklin Gothic Book" panose="020B0503020102020204" pitchFamily="34" charset="0"/>
              </a:rPr>
              <a:t>	5 + 7 + 2 = </a:t>
            </a:r>
            <a:r>
              <a:rPr lang="cs-CZ" b="1" dirty="0" smtClean="0">
                <a:latin typeface="Franklin Gothic Book" panose="020B0503020102020204" pitchFamily="34" charset="0"/>
              </a:rPr>
              <a:t>14</a:t>
            </a:r>
            <a:r>
              <a:rPr lang="cs-CZ" dirty="0" smtClean="0">
                <a:latin typeface="Franklin Gothic Book" panose="020B0503020102020204" pitchFamily="34" charset="0"/>
              </a:rPr>
              <a:t> … číslo 14 není dělitelné 3	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3 126</a:t>
            </a:r>
            <a:r>
              <a:rPr lang="cs-CZ" dirty="0" smtClean="0">
                <a:latin typeface="Franklin Gothic Book" panose="020B0503020102020204" pitchFamily="34" charset="0"/>
              </a:rPr>
              <a:t>	3 + 1 + 2 + 6 = </a:t>
            </a:r>
            <a:r>
              <a:rPr lang="cs-CZ" b="1" dirty="0" smtClean="0">
                <a:latin typeface="Franklin Gothic Book" panose="020B0503020102020204" pitchFamily="34" charset="0"/>
              </a:rPr>
              <a:t>12</a:t>
            </a:r>
            <a:r>
              <a:rPr lang="cs-CZ" dirty="0" smtClean="0">
                <a:latin typeface="Franklin Gothic Book" panose="020B0503020102020204" pitchFamily="34" charset="0"/>
              </a:rPr>
              <a:t> … číslo 12 je dělitelné 3	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8 252</a:t>
            </a:r>
            <a:r>
              <a:rPr lang="cs-CZ" dirty="0" smtClean="0">
                <a:latin typeface="Franklin Gothic Book" panose="020B0503020102020204" pitchFamily="34" charset="0"/>
              </a:rPr>
              <a:t>	8 + 2 + 5 + 2 = </a:t>
            </a:r>
            <a:r>
              <a:rPr lang="cs-CZ" b="1" dirty="0" smtClean="0">
                <a:latin typeface="Franklin Gothic Book" panose="020B0503020102020204" pitchFamily="34" charset="0"/>
              </a:rPr>
              <a:t>17</a:t>
            </a:r>
            <a:r>
              <a:rPr lang="cs-CZ" dirty="0" smtClean="0">
                <a:latin typeface="Franklin Gothic Book" panose="020B0503020102020204" pitchFamily="34" charset="0"/>
              </a:rPr>
              <a:t> … číslo 17 není dělitelné 3	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14 931</a:t>
            </a:r>
            <a:r>
              <a:rPr lang="cs-CZ" dirty="0" smtClean="0">
                <a:latin typeface="Franklin Gothic Book" panose="020B0503020102020204" pitchFamily="34" charset="0"/>
              </a:rPr>
              <a:t> 	1 + 4 + 9 + 3 + 1 = </a:t>
            </a:r>
            <a:r>
              <a:rPr lang="cs-CZ" b="1" dirty="0" smtClean="0">
                <a:latin typeface="Franklin Gothic Book" panose="020B0503020102020204" pitchFamily="34" charset="0"/>
              </a:rPr>
              <a:t>18</a:t>
            </a:r>
            <a:r>
              <a:rPr lang="cs-CZ" dirty="0" smtClean="0">
                <a:latin typeface="Franklin Gothic Book" panose="020B0503020102020204" pitchFamily="34" charset="0"/>
              </a:rPr>
              <a:t> … číslo 18 je dělitelné 3	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69356" y="1948751"/>
            <a:ext cx="8623123" cy="923330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Franklin Gothic Book" panose="020B0503020102020204" pitchFamily="34" charset="0"/>
              </a:rPr>
              <a:t>Ciferným</a:t>
            </a:r>
            <a:r>
              <a:rPr lang="cs-CZ" b="1" dirty="0" smtClean="0">
                <a:latin typeface="Franklin Gothic Book" panose="020B0503020102020204" pitchFamily="34" charset="0"/>
              </a:rPr>
              <a:t> součtem </a:t>
            </a:r>
            <a:r>
              <a:rPr lang="cs-CZ" dirty="0" smtClean="0">
                <a:latin typeface="Franklin Gothic Book" panose="020B0503020102020204" pitchFamily="34" charset="0"/>
              </a:rPr>
              <a:t>čísla rozumíme součet všech cifer (číslic) v jeho zápisu.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např.: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čísla </a:t>
            </a:r>
            <a:r>
              <a:rPr lang="cs-CZ" b="1" dirty="0" smtClean="0">
                <a:latin typeface="Franklin Gothic Book" panose="020B0503020102020204" pitchFamily="34" charset="0"/>
              </a:rPr>
              <a:t>123 456 </a:t>
            </a:r>
            <a:r>
              <a:rPr lang="cs-CZ" dirty="0" smtClean="0">
                <a:latin typeface="Franklin Gothic Book" panose="020B0503020102020204" pitchFamily="34" charset="0"/>
              </a:rPr>
              <a:t>	1 + 2 + 3 + 4 + 5 + 6 = </a:t>
            </a:r>
            <a:r>
              <a:rPr lang="cs-CZ" b="1" dirty="0" smtClean="0">
                <a:latin typeface="Franklin Gothic Book" panose="020B0503020102020204" pitchFamily="34" charset="0"/>
              </a:rPr>
              <a:t>21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1258945" y="188640"/>
            <a:ext cx="1926379" cy="1368152"/>
          </a:xfrm>
          <a:prstGeom prst="wedgeRoundRectCallout">
            <a:avLst>
              <a:gd name="adj1" fmla="val 32245"/>
              <a:gd name="adj2" fmla="val 69516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Franklin Gothic Book" panose="020B0503020102020204" pitchFamily="34" charset="0"/>
              </a:rPr>
              <a:t>Co je to </a:t>
            </a:r>
            <a:r>
              <a:rPr lang="cs-CZ" b="1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b="1" dirty="0" smtClean="0">
                <a:latin typeface="Franklin Gothic Book" panose="020B0503020102020204" pitchFamily="34" charset="0"/>
              </a:rPr>
              <a:t> součet čísla?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20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Nahraďte hvězdičku v číslech tak, aby vzniklé číslo bylo dělitelné třemi.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79104" y="131193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7 * 8		1  * 29		2 04*		* 31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65987" y="1911398"/>
            <a:ext cx="8226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U prvního čísla si ukážeme všechny </a:t>
            </a:r>
            <a:r>
              <a:rPr lang="cs-CZ" dirty="0">
                <a:latin typeface="Franklin Gothic Book" panose="020B0503020102020204" pitchFamily="34" charset="0"/>
              </a:rPr>
              <a:t>m</a:t>
            </a:r>
            <a:r>
              <a:rPr lang="cs-CZ" dirty="0" smtClean="0">
                <a:latin typeface="Franklin Gothic Book" panose="020B0503020102020204" pitchFamily="34" charset="0"/>
              </a:rPr>
              <a:t>ožnosti a z nich vybere ty správné, u ostatních čísel již vše zvládnete jistě zpaměti.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8506" y="2584332"/>
            <a:ext cx="35114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0</a:t>
            </a:r>
            <a:r>
              <a:rPr lang="cs-CZ" dirty="0" smtClean="0">
                <a:latin typeface="Franklin Gothic Book" panose="020B0503020102020204" pitchFamily="34" charset="0"/>
              </a:rPr>
              <a:t> 8	7 + 0 + 8 =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15</a:t>
            </a:r>
            <a:r>
              <a:rPr lang="cs-CZ" dirty="0" smtClean="0">
                <a:latin typeface="Franklin Gothic Book" panose="020B0503020102020204" pitchFamily="34" charset="0"/>
              </a:rPr>
              <a:t> 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</a:t>
            </a:r>
            <a:r>
              <a:rPr lang="cs-CZ" dirty="0" smtClean="0">
                <a:latin typeface="Franklin Gothic Book" panose="020B0503020102020204" pitchFamily="34" charset="0"/>
              </a:rPr>
              <a:t> 8	7 + 1 + 8 = 16	NE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</a:t>
            </a:r>
            <a:r>
              <a:rPr lang="cs-CZ" dirty="0" smtClean="0">
                <a:latin typeface="Franklin Gothic Book" panose="020B0503020102020204" pitchFamily="34" charset="0"/>
              </a:rPr>
              <a:t> 8	7 + 2 + 8 = 17	NE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</a:t>
            </a:r>
            <a:r>
              <a:rPr lang="cs-CZ" dirty="0" smtClean="0">
                <a:latin typeface="Franklin Gothic Book" panose="020B0503020102020204" pitchFamily="34" charset="0"/>
              </a:rPr>
              <a:t> 8	7 + 3 + 8 =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18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4</a:t>
            </a:r>
            <a:r>
              <a:rPr lang="cs-CZ" dirty="0" smtClean="0">
                <a:latin typeface="Franklin Gothic Book" panose="020B0503020102020204" pitchFamily="34" charset="0"/>
              </a:rPr>
              <a:t> 8  	7 + 4 + 8 = 19	NE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</a:t>
            </a:r>
            <a:r>
              <a:rPr lang="cs-CZ" dirty="0" smtClean="0">
                <a:latin typeface="Franklin Gothic Book" panose="020B0503020102020204" pitchFamily="34" charset="0"/>
              </a:rPr>
              <a:t> 8	7 + 5 + 8 = 20	NE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6</a:t>
            </a:r>
            <a:r>
              <a:rPr lang="cs-CZ" dirty="0" smtClean="0">
                <a:latin typeface="Franklin Gothic Book" panose="020B0503020102020204" pitchFamily="34" charset="0"/>
              </a:rPr>
              <a:t> 8	7 + 6 + 8 =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21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7</a:t>
            </a:r>
            <a:r>
              <a:rPr lang="cs-CZ" dirty="0" smtClean="0">
                <a:latin typeface="Franklin Gothic Book" panose="020B0503020102020204" pitchFamily="34" charset="0"/>
              </a:rPr>
              <a:t> 8	7 + 7 + 8 = 22	NE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8</a:t>
            </a:r>
            <a:r>
              <a:rPr lang="cs-CZ" dirty="0" smtClean="0">
                <a:latin typeface="Franklin Gothic Book" panose="020B0503020102020204" pitchFamily="34" charset="0"/>
              </a:rPr>
              <a:t> 8 	7 + 8 + 8 = 23	NE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7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</a:t>
            </a:r>
            <a:r>
              <a:rPr lang="cs-CZ" dirty="0" smtClean="0">
                <a:latin typeface="Franklin Gothic Book" panose="020B0503020102020204" pitchFamily="34" charset="0"/>
              </a:rPr>
              <a:t> 8	7 + 9 + 8 =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24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824412" y="2584332"/>
            <a:ext cx="38520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Řešení: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1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0</a:t>
            </a:r>
            <a:r>
              <a:rPr lang="cs-CZ" dirty="0" smtClean="0">
                <a:latin typeface="Franklin Gothic Book" panose="020B0503020102020204" pitchFamily="34" charset="0"/>
              </a:rPr>
              <a:t>29, 1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</a:t>
            </a:r>
            <a:r>
              <a:rPr lang="cs-CZ" dirty="0" smtClean="0">
                <a:latin typeface="Franklin Gothic Book" panose="020B0503020102020204" pitchFamily="34" charset="0"/>
              </a:rPr>
              <a:t>29, 1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6</a:t>
            </a:r>
            <a:r>
              <a:rPr lang="cs-CZ" dirty="0" smtClean="0">
                <a:latin typeface="Franklin Gothic Book" panose="020B0503020102020204" pitchFamily="34" charset="0"/>
              </a:rPr>
              <a:t>29, 1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</a:t>
            </a:r>
            <a:r>
              <a:rPr lang="cs-CZ" dirty="0" smtClean="0">
                <a:latin typeface="Franklin Gothic Book" panose="020B0503020102020204" pitchFamily="34" charset="0"/>
              </a:rPr>
              <a:t>29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2 04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0</a:t>
            </a:r>
            <a:r>
              <a:rPr lang="cs-CZ" dirty="0" smtClean="0">
                <a:latin typeface="Franklin Gothic Book" panose="020B0503020102020204" pitchFamily="34" charset="0"/>
              </a:rPr>
              <a:t>, 2 04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</a:t>
            </a:r>
            <a:r>
              <a:rPr lang="cs-CZ" dirty="0" smtClean="0">
                <a:latin typeface="Franklin Gothic Book" panose="020B0503020102020204" pitchFamily="34" charset="0"/>
              </a:rPr>
              <a:t>, 2 04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6</a:t>
            </a:r>
            <a:r>
              <a:rPr lang="cs-CZ" dirty="0" smtClean="0">
                <a:latin typeface="Franklin Gothic Book" panose="020B0503020102020204" pitchFamily="34" charset="0"/>
              </a:rPr>
              <a:t>, 2 04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</a:t>
            </a:r>
            <a:r>
              <a:rPr lang="cs-CZ" dirty="0" smtClean="0">
                <a:latin typeface="Franklin Gothic Book" panose="020B0503020102020204" pitchFamily="34" charset="0"/>
              </a:rPr>
              <a:t>31,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</a:t>
            </a:r>
            <a:r>
              <a:rPr lang="cs-CZ" dirty="0" smtClean="0">
                <a:latin typeface="Franklin Gothic Book" panose="020B0503020102020204" pitchFamily="34" charset="0"/>
              </a:rPr>
              <a:t>31,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8</a:t>
            </a:r>
            <a:r>
              <a:rPr lang="cs-CZ" dirty="0" smtClean="0">
                <a:latin typeface="Franklin Gothic Book" panose="020B0503020102020204" pitchFamily="34" charset="0"/>
              </a:rPr>
              <a:t>31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2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</a:t>
            </a:r>
            <a:r>
              <a:rPr lang="cs-CZ" dirty="0" smtClean="0">
                <a:latin typeface="Franklin Gothic Book" panose="020B0503020102020204" pitchFamily="34" charset="0"/>
              </a:rPr>
              <a:t> Honzovi se do úkolu připletlo jedno číslo, které není dělitelné třemi. Pomozte mu toto číslo najít.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556792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222 222		192 561		5 556 321	745 120		141 183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7 725 801	41 456 283	3 330 511 272	65 656 500	8 564 235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804248" y="27809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to číslo 745 120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360814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</a:t>
            </a:r>
            <a:r>
              <a:rPr lang="cs-CZ" dirty="0" smtClean="0">
                <a:latin typeface="Franklin Gothic Book" panose="020B0503020102020204" pitchFamily="34" charset="0"/>
              </a:rPr>
              <a:t> Je možné uspořádat číslice 1 , 2 , 3 a 4 tak, aby vzniklé čtyřciferné číslo bylo dělitelné třemi?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03848" y="4437112"/>
            <a:ext cx="5472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NE, 1 + 2 + 3 + 4 = 10; číslo 10 není násobkem čísla 3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2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5486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4:</a:t>
            </a:r>
            <a:r>
              <a:rPr lang="cs-CZ" dirty="0" smtClean="0">
                <a:latin typeface="Franklin Gothic Book" panose="020B0503020102020204" pitchFamily="34" charset="0"/>
              </a:rPr>
              <a:t> Kolika způsoby je možné doplnit do rámečků číslice, má-li být vzniklé trojciferné číslo </a:t>
            </a:r>
            <a:r>
              <a:rPr lang="cs-CZ" b="1" dirty="0" smtClean="0">
                <a:latin typeface="Franklin Gothic Book" panose="020B0503020102020204" pitchFamily="34" charset="0"/>
              </a:rPr>
              <a:t>dělitelné dvěma a ne třemi</a:t>
            </a:r>
            <a:r>
              <a:rPr lang="cs-CZ" dirty="0" smtClean="0">
                <a:latin typeface="Franklin Gothic Book" panose="020B0503020102020204" pitchFamily="34" charset="0"/>
              </a:rPr>
              <a:t>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08188" y="1426243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6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123638" y="1453564"/>
            <a:ext cx="288131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07574" y="1453564"/>
            <a:ext cx="288131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840636" y="20608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33 způsoby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29114" y="314096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5:</a:t>
            </a:r>
            <a:r>
              <a:rPr lang="cs-CZ" dirty="0" smtClean="0">
                <a:latin typeface="Franklin Gothic Book" panose="020B0503020102020204" pitchFamily="34" charset="0"/>
              </a:rPr>
              <a:t> Z číslic 1, 2, 3, 4 sestavte všechna možná sudá trojciferná čísla dělitelná třemi (číslice se v sestavovaných číslech mohou opakovat).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55875" y="4374396"/>
            <a:ext cx="579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132, 222, 312, 342, 432, 114, 144, 234, 324, 414, 444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05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devíti?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357" y="1844824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devíti, pokud jeho </a:t>
            </a:r>
            <a:r>
              <a:rPr lang="cs-CZ" sz="3200" b="1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sz="3200" b="1" dirty="0" smtClean="0">
                <a:latin typeface="Franklin Gothic Book" panose="020B0503020102020204" pitchFamily="34" charset="0"/>
              </a:rPr>
              <a:t> součet je dělitelný číslem 9.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205461" y="3646303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Při řešení úloh budeme využívat předchozích znalostí o dělitelnosti číslem 3 – určování </a:t>
            </a:r>
            <a:r>
              <a:rPr lang="cs-CZ" dirty="0" err="1" smtClean="0">
                <a:latin typeface="Franklin Gothic Book" panose="020B0503020102020204" pitchFamily="34" charset="0"/>
              </a:rPr>
              <a:t>ciferného</a:t>
            </a:r>
            <a:r>
              <a:rPr lang="cs-CZ" dirty="0" smtClean="0">
                <a:latin typeface="Franklin Gothic Book" panose="020B0503020102020204" pitchFamily="34" charset="0"/>
              </a:rPr>
              <a:t> součtu a dělitelnosti daným číslem.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54868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Určete </a:t>
            </a:r>
            <a:r>
              <a:rPr lang="cs-CZ" dirty="0" err="1" smtClean="0">
                <a:latin typeface="Franklin Gothic Book" panose="020B0503020102020204" pitchFamily="34" charset="0"/>
              </a:rPr>
              <a:t>ciferné</a:t>
            </a:r>
            <a:r>
              <a:rPr lang="cs-CZ" dirty="0" smtClean="0">
                <a:latin typeface="Franklin Gothic Book" panose="020B0503020102020204" pitchFamily="34" charset="0"/>
              </a:rPr>
              <a:t> součty těchto čísel: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17	242	610	1 284	10 000	72 645	123 456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1700808"/>
            <a:ext cx="7731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8	 8	7	  15	     1	    24	     21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560" y="220486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Je některé z daných čísel dělitelné číslem 9?				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812360" y="2204864"/>
            <a:ext cx="53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29114" y="299695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 </a:t>
            </a:r>
            <a:r>
              <a:rPr lang="cs-CZ" dirty="0" smtClean="0">
                <a:latin typeface="Franklin Gothic Book" panose="020B0503020102020204" pitchFamily="34" charset="0"/>
              </a:rPr>
              <a:t>Z daných čísel vyberte ta, která jsou dělitelná devíti: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76	98	108	715	6 503	7 245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91964" y="422108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	       NE	       NE	      ANO	        NE	          NE	         ANO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3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5486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 </a:t>
            </a:r>
            <a:r>
              <a:rPr lang="cs-CZ" dirty="0" smtClean="0">
                <a:latin typeface="Franklin Gothic Book" panose="020B0503020102020204" pitchFamily="34" charset="0"/>
              </a:rPr>
              <a:t>Určete, které číslice je třeba doplnit místo hvězdiček, mají-li být vzniklá čísla dělitelná devíti. U každého čísla určete všechny možnosti.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1412776"/>
            <a:ext cx="796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 * 7		2  7 1 *		3  * 4 5 		2 4 *  4 7 1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78349" y="278092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4: </a:t>
            </a:r>
            <a:r>
              <a:rPr lang="cs-CZ" dirty="0" smtClean="0">
                <a:latin typeface="Franklin Gothic Book" panose="020B0503020102020204" pitchFamily="34" charset="0"/>
              </a:rPr>
              <a:t>Které nejmenší trojciferné číslo je dělitelné devíti?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78349" y="3789040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5: </a:t>
            </a:r>
            <a:r>
              <a:rPr lang="cs-CZ" dirty="0" smtClean="0">
                <a:latin typeface="Franklin Gothic Book" panose="020B0503020102020204" pitchFamily="34" charset="0"/>
              </a:rPr>
              <a:t>Kterými z čísel 2 , 3 , 9 jsou dělitelná čísla: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a) 234				d) 3 540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b) 495				e) 3 360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c) 630				f) 12 601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178210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Franklin Gothic Book" panose="020B0503020102020204" pitchFamily="34" charset="0"/>
              </a:rPr>
              <a:t> </a:t>
            </a:r>
            <a:r>
              <a:rPr lang="cs-CZ" b="1" dirty="0" smtClean="0">
                <a:latin typeface="Franklin Gothic Book" panose="020B0503020102020204" pitchFamily="34" charset="0"/>
              </a:rPr>
              <a:t>       1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</a:t>
            </a:r>
            <a:r>
              <a:rPr lang="cs-CZ" b="1" dirty="0" smtClean="0">
                <a:latin typeface="Franklin Gothic Book" panose="020B0503020102020204" pitchFamily="34" charset="0"/>
              </a:rPr>
              <a:t>7		        2 71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8</a:t>
            </a:r>
            <a:r>
              <a:rPr lang="cs-CZ" b="1" dirty="0" smtClean="0">
                <a:latin typeface="Franklin Gothic Book" panose="020B0503020102020204" pitchFamily="34" charset="0"/>
              </a:rPr>
              <a:t>	        3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6</a:t>
            </a:r>
            <a:r>
              <a:rPr lang="cs-CZ" b="1" dirty="0" smtClean="0">
                <a:latin typeface="Franklin Gothic Book" panose="020B0503020102020204" pitchFamily="34" charset="0"/>
              </a:rPr>
              <a:t>45	          24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0</a:t>
            </a:r>
            <a:r>
              <a:rPr lang="cs-CZ" b="1" dirty="0" smtClean="0">
                <a:latin typeface="Franklin Gothic Book" panose="020B0503020102020204" pitchFamily="34" charset="0"/>
              </a:rPr>
              <a:t> 471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704348" y="3150260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108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051720" y="432463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2, 3, 9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3, 9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2, 3, 9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580112" y="432463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2, 3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2, 3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žádným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7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516</TotalTime>
  <Words>479</Words>
  <Application>Microsoft Office PowerPoint</Application>
  <PresentationFormat>Předvádění na obrazovce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45</cp:revision>
  <dcterms:created xsi:type="dcterms:W3CDTF">2014-01-08T20:11:12Z</dcterms:created>
  <dcterms:modified xsi:type="dcterms:W3CDTF">2014-05-11T15:30:20Z</dcterms:modified>
</cp:coreProperties>
</file>