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7" r:id="rId4"/>
    <p:sldId id="268" r:id="rId5"/>
    <p:sldId id="269" r:id="rId6"/>
    <p:sldId id="270" r:id="rId7"/>
    <p:sldId id="266" r:id="rId8"/>
    <p:sldId id="271" r:id="rId9"/>
    <p:sldId id="27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0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1000"/>
                </a:srgbClr>
              </a:gs>
              <a:gs pos="100000">
                <a:srgbClr val="FFFFFF">
                  <a:alpha val="76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11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89000"/>
                </a:srgbClr>
              </a:gs>
              <a:gs pos="100000">
                <a:srgbClr val="FFFFFF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12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13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Subtitle 2"/>
          <p:cNvSpPr txBox="1">
            <a:spLocks noGrp="1"/>
          </p:cNvSpPr>
          <p:nvPr>
            <p:ph type="subTitle" idx="1"/>
          </p:nvPr>
        </p:nvSpPr>
        <p:spPr>
          <a:xfrm>
            <a:off x="1473793" y="5052544"/>
            <a:ext cx="5637010" cy="882121"/>
          </a:xfrm>
        </p:spPr>
        <p:txBody>
          <a:bodyPr/>
          <a:lstStyle>
            <a:lvl1pPr marL="0" indent="0">
              <a:buNone/>
              <a:defRPr>
                <a:solidFill>
                  <a:srgbClr val="212745"/>
                </a:solidFill>
              </a:defRPr>
            </a:lvl1pPr>
          </a:lstStyle>
          <a:p>
            <a:pPr lvl="0"/>
            <a:r>
              <a:rPr lang="cs-CZ"/>
              <a:t>Kliknutím lze upravit styl předlohy.</a:t>
            </a:r>
            <a:endParaRPr lang="en-US"/>
          </a:p>
        </p:txBody>
      </p:sp>
      <p:sp>
        <p:nvSpPr>
          <p:cNvPr id="7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4608FB0-EC43-47AB-B812-B88528A8D7DC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8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9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B612E1C-0657-4D95-8B2A-55DCC0650ACE}" type="slidenum">
              <a:t>‹#›</a:t>
            </a:fld>
            <a:endParaRPr lang="cs-CZ"/>
          </a:p>
        </p:txBody>
      </p:sp>
      <p:sp>
        <p:nvSpPr>
          <p:cNvPr id="10" name="Title 1"/>
          <p:cNvSpPr txBox="1">
            <a:spLocks noGrp="1"/>
          </p:cNvSpPr>
          <p:nvPr>
            <p:ph type="ctrTitle"/>
          </p:nvPr>
        </p:nvSpPr>
        <p:spPr>
          <a:xfrm>
            <a:off x="817583" y="3132286"/>
            <a:ext cx="7175351" cy="1793165"/>
          </a:xfrm>
        </p:spPr>
        <p:txBody>
          <a:bodyPr/>
          <a:lstStyle>
            <a:lvl1pPr marL="640080" indent="-457200" algn="l">
              <a:defRPr sz="54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9981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1904996" y="731520"/>
            <a:ext cx="6400800" cy="3474720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85B0827-5FCC-4B8E-8A29-A1B4E8ED6FAD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107BC053-F148-4226-B9D9-1024E0E3FDF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688326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 txBox="1">
            <a:spLocks noGrp="1"/>
          </p:cNvSpPr>
          <p:nvPr>
            <p:ph type="title" orient="vert"/>
          </p:nvPr>
        </p:nvSpPr>
        <p:spPr>
          <a:xfrm>
            <a:off x="1153762" y="376513"/>
            <a:ext cx="2057400" cy="5238341"/>
          </a:xfrm>
        </p:spPr>
        <p:txBody>
          <a:bodyPr vert="eaVert"/>
          <a:lstStyle>
            <a:lvl1pPr algn="l"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 txBox="1">
            <a:spLocks noGrp="1"/>
          </p:cNvSpPr>
          <p:nvPr>
            <p:ph type="body" orient="vert" idx="1"/>
          </p:nvPr>
        </p:nvSpPr>
        <p:spPr>
          <a:xfrm>
            <a:off x="3324109" y="731520"/>
            <a:ext cx="4829284" cy="4894728"/>
          </a:xfrm>
        </p:spPr>
        <p:txBody>
          <a:bodyPr vert="eaVert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A6CCDF2-7F25-49D1-B0CB-C66E1A054D73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5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6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7A77884C-B3ED-442B-AC24-F4579CA302B5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610355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398D808B-7611-49A9-93E2-30C03C293AD1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D8FFF70-40EC-41B6-BD51-3F1AE4D796E9}" type="slidenum">
              <a:t>‹#›</a:t>
            </a:fld>
            <a:endParaRPr lang="cs-CZ"/>
          </a:p>
        </p:txBody>
      </p:sp>
      <p:sp>
        <p:nvSpPr>
          <p:cNvPr id="5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6" name="Content Placeholder 9"/>
          <p:cNvSpPr txBox="1">
            <a:spLocks noGrp="1"/>
          </p:cNvSpPr>
          <p:nvPr>
            <p:ph idx="1"/>
          </p:nvPr>
        </p:nvSpPr>
        <p:spPr>
          <a:xfrm>
            <a:off x="1143000" y="731520"/>
            <a:ext cx="6400800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6676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2000"/>
                </a:srgbClr>
              </a:gs>
              <a:gs pos="100000">
                <a:srgbClr val="FFFFFF">
                  <a:alpha val="77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90000"/>
                </a:srgbClr>
              </a:gs>
              <a:gs pos="100000">
                <a:srgbClr val="FFFFFF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9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Title 1"/>
          <p:cNvSpPr txBox="1">
            <a:spLocks noGrp="1"/>
          </p:cNvSpPr>
          <p:nvPr>
            <p:ph type="title"/>
          </p:nvPr>
        </p:nvSpPr>
        <p:spPr>
          <a:xfrm>
            <a:off x="2033195" y="2172650"/>
            <a:ext cx="5966670" cy="2423342"/>
          </a:xfrm>
        </p:spPr>
        <p:txBody>
          <a:bodyPr anchor="b"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2022442" y="4607515"/>
            <a:ext cx="5970492" cy="835459"/>
          </a:xfrm>
        </p:spPr>
        <p:txBody>
          <a:bodyPr/>
          <a:lstStyle>
            <a:lvl1pPr marL="0" indent="0" algn="r">
              <a:buNone/>
              <a:defRPr sz="2000">
                <a:solidFill>
                  <a:srgbClr val="212745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3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E3A2C065-490B-483A-B720-A6162A7FBE1A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4AF395D-6C05-44D3-A059-A14DDE04696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177335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6728D6E-DEF5-4A5A-97A1-86EC32E87640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EDE1DC6-4F10-4361-9CD1-B5B59DEF6D43}" type="slidenum">
              <a:t>‹#›</a:t>
            </a:fld>
            <a:endParaRPr lang="cs-CZ"/>
          </a:p>
        </p:txBody>
      </p:sp>
      <p:sp>
        <p:nvSpPr>
          <p:cNvPr id="5" name="Title 7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6" name="Content Placeholder 8"/>
          <p:cNvSpPr txBox="1">
            <a:spLocks noGrp="1"/>
          </p:cNvSpPr>
          <p:nvPr>
            <p:ph idx="1"/>
          </p:nvPr>
        </p:nvSpPr>
        <p:spPr>
          <a:xfrm>
            <a:off x="1143000" y="731520"/>
            <a:ext cx="3346704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7" name="Content Placeholder 10"/>
          <p:cNvSpPr txBox="1">
            <a:spLocks noGrp="1"/>
          </p:cNvSpPr>
          <p:nvPr>
            <p:ph idx="2"/>
          </p:nvPr>
        </p:nvSpPr>
        <p:spPr>
          <a:xfrm>
            <a:off x="4645152" y="731520"/>
            <a:ext cx="3346704" cy="3474720"/>
          </a:xfrm>
        </p:spPr>
        <p:txBody>
          <a:bodyPr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069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2"/>
          <p:cNvSpPr txBox="1">
            <a:spLocks noGrp="1"/>
          </p:cNvSpPr>
          <p:nvPr>
            <p:ph type="body" idx="1"/>
          </p:nvPr>
        </p:nvSpPr>
        <p:spPr>
          <a:xfrm>
            <a:off x="1143000" y="731520"/>
            <a:ext cx="3346704" cy="639759"/>
          </a:xfrm>
        </p:spPr>
        <p:txBody>
          <a:bodyPr anchor="b" anchorCtr="1"/>
          <a:lstStyle>
            <a:lvl1pPr marL="0" indent="0" algn="ctr">
              <a:spcBef>
                <a:spcPts val="600"/>
              </a:spcBef>
              <a:buNone/>
              <a:defRPr sz="2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3" name="Content Placeholder 3"/>
          <p:cNvSpPr txBox="1">
            <a:spLocks noGrp="1"/>
          </p:cNvSpPr>
          <p:nvPr>
            <p:ph idx="2"/>
          </p:nvPr>
        </p:nvSpPr>
        <p:spPr>
          <a:xfrm>
            <a:off x="1156450" y="1400330"/>
            <a:ext cx="3346704" cy="2743200"/>
          </a:xfr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defRPr sz="1600"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4"/>
          <p:cNvSpPr txBox="1">
            <a:spLocks noGrp="1"/>
          </p:cNvSpPr>
          <p:nvPr>
            <p:ph type="body" idx="3"/>
          </p:nvPr>
        </p:nvSpPr>
        <p:spPr>
          <a:xfrm>
            <a:off x="4647300" y="731520"/>
            <a:ext cx="3346704" cy="639759"/>
          </a:xfrm>
        </p:spPr>
        <p:txBody>
          <a:bodyPr anchor="b" anchorCtr="1"/>
          <a:lstStyle>
            <a:lvl1pPr marL="0" indent="0" algn="ctr">
              <a:spcBef>
                <a:spcPts val="600"/>
              </a:spcBef>
              <a:buNone/>
              <a:defRPr sz="2400" b="1">
                <a:solidFill>
                  <a:srgbClr val="000000"/>
                </a:solidFill>
              </a:defRPr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Content Placeholder 5"/>
          <p:cNvSpPr txBox="1">
            <a:spLocks noGrp="1"/>
          </p:cNvSpPr>
          <p:nvPr>
            <p:ph idx="4"/>
          </p:nvPr>
        </p:nvSpPr>
        <p:spPr>
          <a:xfrm>
            <a:off x="4645023" y="1399032"/>
            <a:ext cx="3346704" cy="2743200"/>
          </a:xfrm>
        </p:spPr>
        <p:txBody>
          <a:bodyPr/>
          <a:lstStyle>
            <a:lvl1pPr>
              <a:spcBef>
                <a:spcPts val="400"/>
              </a:spcBef>
              <a:defRPr sz="1800"/>
            </a:lvl1pPr>
            <a:lvl2pPr>
              <a:spcBef>
                <a:spcPts val="400"/>
              </a:spcBef>
              <a:defRPr sz="1800"/>
            </a:lvl2pPr>
            <a:lvl3pPr>
              <a:defRPr sz="1600"/>
            </a:lvl3pPr>
            <a:lvl4pPr>
              <a:defRPr/>
            </a:lvl4pPr>
            <a:lvl5pPr>
              <a:spcBef>
                <a:spcPts val="400"/>
              </a:spcBef>
              <a:defRPr sz="1600"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6" name="Date Placeholder 6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5FC4767E-09C1-4C55-9985-B737BBBE95B9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7" name="Footer Placeholder 7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8" name="Slide Number Placeholder 8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B836324E-3C27-4AFC-9B1F-1D7CA636E8B6}" type="slidenum">
              <a:t>‹#›</a:t>
            </a:fld>
            <a:endParaRPr lang="cs-CZ"/>
          </a:p>
        </p:txBody>
      </p:sp>
      <p:sp>
        <p:nvSpPr>
          <p:cNvPr id="9" name="Title 9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82770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Date Placeholder 2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CCF4CBE9-5953-4CF3-BE14-2FE543DCB76D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4" name="Footer Placeholder 3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5" name="Slide Number Placeholder 4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D7C6DF69-8FBB-46AE-8380-C6DC8AC0DCE6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927414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9082312F-E892-4490-83E0-68B86904325C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3" name="Footer Placeholder 2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4" name="Slide Number Placeholder 3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40233B78-3A24-4ED2-869D-E88101E5D8D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761709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 noGrp="1"/>
          </p:cNvSpPr>
          <p:nvPr>
            <p:ph type="title"/>
          </p:nvPr>
        </p:nvSpPr>
        <p:spPr>
          <a:xfrm>
            <a:off x="839099" y="2209803"/>
            <a:ext cx="3636084" cy="1258488"/>
          </a:xfrm>
        </p:spPr>
        <p:txBody>
          <a:bodyPr anchor="b"/>
          <a:lstStyle>
            <a:lvl1pPr marL="228600" indent="-228600" algn="l">
              <a:defRPr sz="2800"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3" name="Content Placeholder 2"/>
          <p:cNvSpPr txBox="1">
            <a:spLocks noGrp="1"/>
          </p:cNvSpPr>
          <p:nvPr>
            <p:ph idx="1"/>
          </p:nvPr>
        </p:nvSpPr>
        <p:spPr>
          <a:xfrm>
            <a:off x="4593515" y="731520"/>
            <a:ext cx="4017087" cy="4894728"/>
          </a:xfrm>
        </p:spPr>
        <p:txBody>
          <a:bodyPr anchor="ctr"/>
          <a:lstStyle>
            <a:lvl1pPr>
              <a:defRPr/>
            </a:lvl1pPr>
            <a:lvl2pPr>
              <a:defRPr/>
            </a:lvl2pPr>
            <a:lvl3pPr>
              <a:defRPr/>
            </a:lvl3pPr>
            <a:lvl4pPr>
              <a:defRPr/>
            </a:lvl4pPr>
            <a:lvl5pPr>
              <a:defRPr/>
            </a:lvl5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4" name="Text Placeholder 3"/>
          <p:cNvSpPr txBox="1">
            <a:spLocks noGrp="1"/>
          </p:cNvSpPr>
          <p:nvPr>
            <p:ph type="body" idx="2"/>
          </p:nvPr>
        </p:nvSpPr>
        <p:spPr>
          <a:xfrm>
            <a:off x="1075764" y="3497799"/>
            <a:ext cx="3388656" cy="2139522"/>
          </a:xfrm>
        </p:spPr>
        <p:txBody>
          <a:bodyPr/>
          <a:lstStyle>
            <a:lvl1pPr marL="0" indent="0">
              <a:spcBef>
                <a:spcPts val="300"/>
              </a:spcBef>
              <a:buNone/>
              <a:defRPr sz="14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0DA47675-1AB9-428E-AC53-B663D34460E5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6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7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2D6A6179-CAE0-4CD1-A2E9-C43869897C44}" type="slidenum"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05242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0" y="3866924"/>
            <a:ext cx="9144000" cy="2991075"/>
          </a:xfrm>
          <a:prstGeom prst="rect">
            <a:avLst/>
          </a:prstGeom>
          <a:gradFill>
            <a:gsLst>
              <a:gs pos="0">
                <a:srgbClr val="FFFFFF">
                  <a:alpha val="92000"/>
                </a:srgbClr>
              </a:gs>
              <a:gs pos="100000">
                <a:srgbClr val="FFFFFF">
                  <a:alpha val="77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8"/>
          <p:cNvSpPr/>
          <p:nvPr/>
        </p:nvSpPr>
        <p:spPr>
          <a:xfrm>
            <a:off x="0" y="0"/>
            <a:ext cx="9144000" cy="3866924"/>
          </a:xfrm>
          <a:prstGeom prst="rect">
            <a:avLst/>
          </a:prstGeom>
          <a:gradFill>
            <a:gsLst>
              <a:gs pos="0">
                <a:srgbClr val="FFFFFF">
                  <a:alpha val="90000"/>
                </a:srgbClr>
              </a:gs>
              <a:gs pos="100000">
                <a:srgbClr val="FFFFFF">
                  <a:alpha val="63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9"/>
          <p:cNvSpPr/>
          <p:nvPr/>
        </p:nvSpPr>
        <p:spPr>
          <a:xfrm>
            <a:off x="0" y="2652308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10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Picture Placeholder 2"/>
          <p:cNvSpPr txBox="1">
            <a:spLocks noGrp="1"/>
          </p:cNvSpPr>
          <p:nvPr>
            <p:ph type="pic" idx="1"/>
          </p:nvPr>
        </p:nvSpPr>
        <p:spPr>
          <a:xfrm>
            <a:off x="4475174" y="1143000"/>
            <a:ext cx="4114800" cy="3127805"/>
          </a:xfrm>
          <a:solidFill>
            <a:srgbClr val="8CC9F7"/>
          </a:solidFill>
        </p:spPr>
        <p:txBody>
          <a:bodyPr anchorCtr="1"/>
          <a:lstStyle>
            <a:lvl1pPr marL="0" indent="0" algn="ctr">
              <a:buNone/>
              <a:defRPr sz="2000"/>
            </a:lvl1pPr>
          </a:lstStyle>
          <a:p>
            <a:pPr lvl="0"/>
            <a:r>
              <a:rPr lang="cs-CZ"/>
              <a:t>Kliknutím na ikonu přidáte obrázek.</a:t>
            </a:r>
            <a:endParaRPr lang="en-US"/>
          </a:p>
        </p:txBody>
      </p:sp>
      <p:sp>
        <p:nvSpPr>
          <p:cNvPr id="7" name="Text Placeholder 3"/>
          <p:cNvSpPr txBox="1">
            <a:spLocks noGrp="1"/>
          </p:cNvSpPr>
          <p:nvPr>
            <p:ph type="body" idx="2"/>
          </p:nvPr>
        </p:nvSpPr>
        <p:spPr>
          <a:xfrm>
            <a:off x="877888" y="1010485"/>
            <a:ext cx="3694111" cy="2163022"/>
          </a:xfrm>
        </p:spPr>
        <p:txBody>
          <a:bodyPr anchor="b"/>
          <a:lstStyle>
            <a:lvl1pPr marL="182880">
              <a:spcBef>
                <a:spcPts val="400"/>
              </a:spcBef>
              <a:defRPr sz="1600"/>
            </a:lvl1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8" name="Date Placeholder 4"/>
          <p:cNvSpPr txBox="1">
            <a:spLocks noGrp="1"/>
          </p:cNvSpPr>
          <p:nvPr>
            <p:ph type="dt" sz="half" idx="7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F9B12754-66E3-4476-BBB1-8852A2A42426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5"/>
          <p:cNvSpPr txBox="1">
            <a:spLocks noGrp="1"/>
          </p:cNvSpPr>
          <p:nvPr>
            <p:ph type="ftr" sz="quarter" idx="9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endParaRPr lang="cs-CZ"/>
          </a:p>
        </p:txBody>
      </p:sp>
      <p:sp>
        <p:nvSpPr>
          <p:cNvPr id="10" name="Slide Number Placeholder 6"/>
          <p:cNvSpPr txBox="1">
            <a:spLocks noGrp="1"/>
          </p:cNvSpPr>
          <p:nvPr>
            <p:ph type="sldNum" sz="quarter" idx="8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fld id="{8B6095C2-6296-49E2-A508-CEA492DEC393}" type="slidenum">
              <a:t>‹#›</a:t>
            </a:fld>
            <a:endParaRPr lang="cs-CZ"/>
          </a:p>
        </p:txBody>
      </p:sp>
      <p:sp>
        <p:nvSpPr>
          <p:cNvPr id="11" name="Title 1"/>
          <p:cNvSpPr txBox="1">
            <a:spLocks noGrp="1"/>
          </p:cNvSpPr>
          <p:nvPr>
            <p:ph type="title"/>
          </p:nvPr>
        </p:nvSpPr>
        <p:spPr>
          <a:xfrm>
            <a:off x="727268" y="4464420"/>
            <a:ext cx="6383536" cy="1143000"/>
          </a:xfrm>
        </p:spPr>
        <p:txBody>
          <a:bodyPr anchor="b"/>
          <a:lstStyle>
            <a:lvl1pPr algn="l">
              <a:defRPr/>
            </a:lvl1pPr>
          </a:lstStyle>
          <a:p>
            <a:pPr lvl="0"/>
            <a:r>
              <a:rPr lang="cs-CZ"/>
              <a:t>Kliknutím lze upravit styl.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1598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9AD5FF"/>
            </a:gs>
            <a:gs pos="100000">
              <a:srgbClr val="FFFFFF"/>
            </a:gs>
          </a:gsLst>
          <a:path path="circle">
            <a:fillToRect l="20000" t="10000" r="80000" b="9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/>
          <p:nvPr/>
        </p:nvSpPr>
        <p:spPr>
          <a:xfrm>
            <a:off x="0" y="5105396"/>
            <a:ext cx="9144000" cy="1752603"/>
          </a:xfrm>
          <a:prstGeom prst="rect">
            <a:avLst/>
          </a:prstGeom>
          <a:gradFill>
            <a:gsLst>
              <a:gs pos="0">
                <a:srgbClr val="FFFFFF">
                  <a:alpha val="91000"/>
                </a:srgbClr>
              </a:gs>
              <a:gs pos="100000">
                <a:srgbClr val="FFFFFF">
                  <a:alpha val="76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3" name="Rectangle 7"/>
          <p:cNvSpPr/>
          <p:nvPr/>
        </p:nvSpPr>
        <p:spPr>
          <a:xfrm>
            <a:off x="0" y="0"/>
            <a:ext cx="9144000" cy="5105396"/>
          </a:xfrm>
          <a:prstGeom prst="rect">
            <a:avLst/>
          </a:prstGeom>
          <a:gradFill>
            <a:gsLst>
              <a:gs pos="0">
                <a:srgbClr val="FFFFFF">
                  <a:alpha val="89000"/>
                </a:srgbClr>
              </a:gs>
              <a:gs pos="100000">
                <a:srgbClr val="FFFFFF">
                  <a:alpha val="6200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4" name="Rectangle 8"/>
          <p:cNvSpPr/>
          <p:nvPr/>
        </p:nvSpPr>
        <p:spPr>
          <a:xfrm>
            <a:off x="0" y="3768306"/>
            <a:ext cx="9144000" cy="2286000"/>
          </a:xfrm>
          <a:prstGeom prst="rect">
            <a:avLst/>
          </a:prstGeom>
          <a:gradFill>
            <a:gsLst>
              <a:gs pos="0">
                <a:srgbClr val="FFFFFF">
                  <a:alpha val="0"/>
                </a:srgbClr>
              </a:gs>
              <a:gs pos="100000">
                <a:srgbClr val="FFFFFF">
                  <a:alpha val="30000"/>
                </a:srgbClr>
              </a:gs>
            </a:gsLst>
            <a:lin ang="5400000"/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5" name="Oval 9"/>
          <p:cNvSpPr/>
          <p:nvPr/>
        </p:nvSpPr>
        <p:spPr>
          <a:xfrm>
            <a:off x="0" y="1600200"/>
            <a:ext cx="9144000" cy="5105396"/>
          </a:xfrm>
          <a:custGeom>
            <a:avLst/>
            <a:gdLst>
              <a:gd name="f0" fmla="val 21600000"/>
              <a:gd name="f1" fmla="val 10800000"/>
              <a:gd name="f2" fmla="val 5400000"/>
              <a:gd name="f3" fmla="val 180"/>
              <a:gd name="f4" fmla="val w"/>
              <a:gd name="f5" fmla="val h"/>
              <a:gd name="f6" fmla="val ss"/>
              <a:gd name="f7" fmla="val 0"/>
              <a:gd name="f8" fmla="*/ 5419351 1 1725033"/>
              <a:gd name="f9" fmla="+- 0 0 -360"/>
              <a:gd name="f10" fmla="+- 0 0 -180"/>
              <a:gd name="f11" fmla="abs f4"/>
              <a:gd name="f12" fmla="abs f5"/>
              <a:gd name="f13" fmla="abs f6"/>
              <a:gd name="f14" fmla="val f7"/>
              <a:gd name="f15" fmla="+- 2700000 f2 0"/>
              <a:gd name="f16" fmla="*/ f9 f1 1"/>
              <a:gd name="f17" fmla="*/ f10 f1 1"/>
              <a:gd name="f18" fmla="?: f11 f4 1"/>
              <a:gd name="f19" fmla="?: f12 f5 1"/>
              <a:gd name="f20" fmla="?: f13 f6 1"/>
              <a:gd name="f21" fmla="*/ f15 f8 1"/>
              <a:gd name="f22" fmla="*/ f16 1 f3"/>
              <a:gd name="f23" fmla="*/ f17 1 f3"/>
              <a:gd name="f24" fmla="*/ f18 1 21600"/>
              <a:gd name="f25" fmla="*/ f19 1 21600"/>
              <a:gd name="f26" fmla="*/ 21600 f18 1"/>
              <a:gd name="f27" fmla="*/ 21600 f19 1"/>
              <a:gd name="f28" fmla="*/ f21 1 f1"/>
              <a:gd name="f29" fmla="+- f22 0 f2"/>
              <a:gd name="f30" fmla="+- f23 0 f2"/>
              <a:gd name="f31" fmla="min f25 f24"/>
              <a:gd name="f32" fmla="*/ f26 1 f20"/>
              <a:gd name="f33" fmla="*/ f27 1 f20"/>
              <a:gd name="f34" fmla="+- 0 0 f28"/>
              <a:gd name="f35" fmla="val f32"/>
              <a:gd name="f36" fmla="val f33"/>
              <a:gd name="f37" fmla="+- 0 0 f34"/>
              <a:gd name="f38" fmla="*/ f14 f31 1"/>
              <a:gd name="f39" fmla="+- f36 0 f14"/>
              <a:gd name="f40" fmla="+- f35 0 f14"/>
              <a:gd name="f41" fmla="*/ f37 f1 1"/>
              <a:gd name="f42" fmla="*/ f39 1 2"/>
              <a:gd name="f43" fmla="*/ f40 1 2"/>
              <a:gd name="f44" fmla="*/ f41 1 f8"/>
              <a:gd name="f45" fmla="+- f14 f42 0"/>
              <a:gd name="f46" fmla="+- f14 f43 0"/>
              <a:gd name="f47" fmla="+- f44 0 f2"/>
              <a:gd name="f48" fmla="*/ f43 f31 1"/>
              <a:gd name="f49" fmla="*/ f42 f31 1"/>
              <a:gd name="f50" fmla="cos 1 f47"/>
              <a:gd name="f51" fmla="sin 1 f47"/>
              <a:gd name="f52" fmla="*/ f45 f31 1"/>
              <a:gd name="f53" fmla="+- 0 0 f50"/>
              <a:gd name="f54" fmla="+- 0 0 f51"/>
              <a:gd name="f55" fmla="+- 0 0 f53"/>
              <a:gd name="f56" fmla="+- 0 0 f54"/>
              <a:gd name="f57" fmla="*/ f55 f43 1"/>
              <a:gd name="f58" fmla="*/ f56 f42 1"/>
              <a:gd name="f59" fmla="+- f46 0 f57"/>
              <a:gd name="f60" fmla="+- f46 f57 0"/>
              <a:gd name="f61" fmla="+- f45 0 f58"/>
              <a:gd name="f62" fmla="+- f45 f58 0"/>
              <a:gd name="f63" fmla="*/ f59 f31 1"/>
              <a:gd name="f64" fmla="*/ f61 f31 1"/>
              <a:gd name="f65" fmla="*/ f60 f31 1"/>
              <a:gd name="f66" fmla="*/ f62 f31 1"/>
            </a:gdLst>
            <a:ahLst/>
            <a:cxnLst>
              <a:cxn ang="3cd4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  <a:cxn ang="f29">
                <a:pos x="f63" y="f64"/>
              </a:cxn>
              <a:cxn ang="f30">
                <a:pos x="f63" y="f66"/>
              </a:cxn>
              <a:cxn ang="f30">
                <a:pos x="f65" y="f66"/>
              </a:cxn>
              <a:cxn ang="f29">
                <a:pos x="f65" y="f64"/>
              </a:cxn>
            </a:cxnLst>
            <a:rect l="f63" t="f64" r="f65" b="f66"/>
            <a:pathLst>
              <a:path>
                <a:moveTo>
                  <a:pt x="f38" y="f52"/>
                </a:moveTo>
                <a:arcTo wR="f48" hR="f49" stAng="f1" swAng="f0"/>
                <a:close/>
              </a:path>
            </a:pathLst>
          </a:custGeom>
          <a:gradFill>
            <a:gsLst>
              <a:gs pos="0">
                <a:srgbClr val="FFFFFF"/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</a:gradFill>
          <a:ln>
            <a:noFill/>
            <a:prstDash val="solid"/>
          </a:ln>
        </p:spPr>
        <p:txBody>
          <a:bodyPr vert="horz" wrap="square" lIns="91440" tIns="45720" rIns="91440" bIns="45720" anchor="ctr" anchorCtr="1" compatLnSpc="1"/>
          <a:lstStyle/>
          <a:p>
            <a: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en-US" sz="1800" b="0" i="0" u="none" strike="noStrike" kern="1200" cap="none" spc="0" baseline="0">
              <a:solidFill>
                <a:srgbClr val="FFFFFF"/>
              </a:solidFill>
              <a:uFillTx/>
              <a:latin typeface="Trebuchet MS"/>
              <a:ea typeface=""/>
              <a:cs typeface=""/>
            </a:endParaRPr>
          </a:p>
        </p:txBody>
      </p:sp>
      <p:sp>
        <p:nvSpPr>
          <p:cNvPr id="6" name="Title Placeholder 1"/>
          <p:cNvSpPr txBox="1">
            <a:spLocks noGrp="1"/>
          </p:cNvSpPr>
          <p:nvPr>
            <p:ph type="title"/>
          </p:nvPr>
        </p:nvSpPr>
        <p:spPr>
          <a:xfrm>
            <a:off x="1793284" y="4372167"/>
            <a:ext cx="6512512" cy="11430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styl.</a:t>
            </a:r>
            <a:endParaRPr lang="en-US"/>
          </a:p>
        </p:txBody>
      </p:sp>
      <p:sp>
        <p:nvSpPr>
          <p:cNvPr id="7" name="Text Placeholder 2"/>
          <p:cNvSpPr txBox="1"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t" anchorCtr="0" compatLnSpc="1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/>
          </a:p>
        </p:txBody>
      </p:sp>
      <p:sp>
        <p:nvSpPr>
          <p:cNvPr id="8" name="Date Placeholder 3"/>
          <p:cNvSpPr txBox="1"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1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fld id="{1CBA3380-99C3-416A-A3FA-A6D1C6ED1F35}" type="datetime1">
              <a:rPr lang="cs-CZ"/>
              <a:pPr lvl="0"/>
              <a:t>11.5.2014</a:t>
            </a:fld>
            <a:endParaRPr lang="cs-CZ"/>
          </a:p>
        </p:txBody>
      </p:sp>
      <p:sp>
        <p:nvSpPr>
          <p:cNvPr id="9" name="Footer Placeholder 4"/>
          <p:cNvSpPr txBox="1">
            <a:spLocks noGrp="1"/>
          </p:cNvSpPr>
          <p:nvPr>
            <p:ph type="ftr" sz="quarter" idx="3"/>
          </p:nvPr>
        </p:nvSpPr>
        <p:spPr>
          <a:xfrm>
            <a:off x="457200" y="6172200"/>
            <a:ext cx="3352803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0" compatLnSpc="1"/>
          <a:lstStyle>
            <a:lvl1pPr marL="0" marR="0" lvl="0" indent="0" algn="l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1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endParaRPr lang="cs-CZ"/>
          </a:p>
        </p:txBody>
      </p:sp>
      <p:sp>
        <p:nvSpPr>
          <p:cNvPr id="10" name="Slide Number Placeholder 5"/>
          <p:cNvSpPr txBox="1">
            <a:spLocks noGrp="1"/>
          </p:cNvSpPr>
          <p:nvPr>
            <p:ph type="sldNum" sz="quarter" idx="4"/>
          </p:nvPr>
        </p:nvSpPr>
        <p:spPr>
          <a:xfrm>
            <a:off x="3810003" y="6172200"/>
            <a:ext cx="1828800" cy="365129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anchor="ctr" anchorCtr="1" compatLnSpc="1"/>
          <a:lstStyle>
            <a:lvl1pPr marL="0" marR="0" lvl="0" indent="0" algn="ctr" defTabSz="914400" rtl="0" fontAlgn="auto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lang="cs-CZ" sz="1200" b="1" i="0" u="none" strike="noStrike" kern="1200" cap="none" spc="0" baseline="0">
                <a:solidFill>
                  <a:srgbClr val="7F7F7F"/>
                </a:solidFill>
                <a:uFillTx/>
                <a:latin typeface="Trebuchet MS"/>
                <a:ea typeface=""/>
                <a:cs typeface=""/>
              </a:defRPr>
            </a:lvl1pPr>
          </a:lstStyle>
          <a:p>
            <a:pPr lvl="0"/>
            <a:fld id="{333DE55C-BABE-43C5-8F8D-7D561CB44B97}" type="slidenum"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xStyles>
    <p:titleStyle>
      <a:lvl1pPr marL="320040" marR="0" lvl="0" indent="-320040" algn="r" defTabSz="914400" rtl="0" fontAlgn="auto" hangingPunct="1">
        <a:lnSpc>
          <a:spcPct val="100000"/>
        </a:lnSpc>
        <a:spcBef>
          <a:spcPts val="0"/>
        </a:spcBef>
        <a:spcAft>
          <a:spcPts val="0"/>
        </a:spcAft>
        <a:buClr>
          <a:srgbClr val="C3260C"/>
        </a:buClr>
        <a:buSzPct val="128000"/>
        <a:buFont typeface="Georgia" pitchFamily="18"/>
        <a:buChar char="*"/>
        <a:tabLst/>
        <a:defRPr lang="cs-CZ" sz="4600" b="1" i="0" u="none" strike="noStrike" kern="1200" cap="none" spc="0" baseline="0">
          <a:solidFill>
            <a:srgbClr val="000000"/>
          </a:solidFill>
          <a:uFillTx/>
          <a:latin typeface="Trebuchet MS"/>
          <a:ea typeface=""/>
          <a:cs typeface=""/>
        </a:defRPr>
      </a:lvl1pPr>
    </p:titleStyle>
    <p:bodyStyle>
      <a:lvl1pPr marL="228600" marR="0" lvl="0" indent="-182880" algn="l" defTabSz="914400" rtl="0" fontAlgn="auto" hangingPunct="1">
        <a:lnSpc>
          <a:spcPct val="100000"/>
        </a:lnSpc>
        <a:spcBef>
          <a:spcPts val="5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22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1pPr>
      <a:lvl2pPr marL="548640" marR="0" lvl="1" indent="-182880" algn="l" defTabSz="914400" rtl="0" fontAlgn="auto" hangingPunct="1">
        <a:lnSpc>
          <a:spcPct val="100000"/>
        </a:lnSpc>
        <a:spcBef>
          <a:spcPts val="5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20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2pPr>
      <a:lvl3pPr marL="822960" marR="0" lvl="2" indent="-182880" algn="l" defTabSz="914400" rtl="0" fontAlgn="auto" hangingPunct="1">
        <a:lnSpc>
          <a:spcPct val="100000"/>
        </a:lnSpc>
        <a:spcBef>
          <a:spcPts val="4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8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3pPr>
      <a:lvl4pPr marL="1097280" marR="0" lvl="3" indent="-182880" algn="l" defTabSz="914400" rtl="0" fontAlgn="auto" hangingPunct="1">
        <a:lnSpc>
          <a:spcPct val="100000"/>
        </a:lnSpc>
        <a:spcBef>
          <a:spcPts val="4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6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4pPr>
      <a:lvl5pPr marL="1389888" marR="0" lvl="4" indent="-182880" algn="l" defTabSz="914400" rtl="0" fontAlgn="auto" hangingPunct="1">
        <a:lnSpc>
          <a:spcPct val="100000"/>
        </a:lnSpc>
        <a:spcBef>
          <a:spcPts val="300"/>
        </a:spcBef>
        <a:spcAft>
          <a:spcPts val="300"/>
        </a:spcAft>
        <a:buClr>
          <a:srgbClr val="C3260C"/>
        </a:buClr>
        <a:buSzPct val="130000"/>
        <a:buFont typeface="Georgia" pitchFamily="18"/>
        <a:buChar char="*"/>
        <a:tabLst/>
        <a:defRPr lang="cs-CZ" sz="1400" b="0" i="0" u="none" strike="noStrike" kern="1200" cap="none" spc="0" baseline="0">
          <a:solidFill>
            <a:srgbClr val="404040"/>
          </a:solidFill>
          <a:uFillTx/>
          <a:latin typeface="Trebuchet MS"/>
          <a:ea typeface=""/>
          <a:cs typeface=""/>
        </a:defRPr>
      </a:lvl5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 name="Slid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2"/>
          <p:cNvSpPr txBox="1"/>
          <p:nvPr/>
        </p:nvSpPr>
        <p:spPr>
          <a:xfrm>
            <a:off x="357192" y="571499"/>
            <a:ext cx="8458200" cy="4873623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9144" rIns="91440" bIns="45720" anchor="t" anchorCtr="0" compatLnSpc="1"/>
          <a:lstStyle/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 školy: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ZŠ A MŠ ÚDOLÍ DESNÉ, DRUŽSTEVNÍ </a:t>
            </a:r>
            <a:r>
              <a:rPr lang="cs-CZ" sz="1400" b="0" i="0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125, RAPOTÍN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 </a:t>
            </a:r>
            <a:r>
              <a:rPr lang="cs-CZ" sz="1400" b="1" i="0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projektu</a:t>
            </a: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Ve svazkové škole aktivně - interaktivně</a:t>
            </a:r>
            <a:b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</a:b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Číslo projektu: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CZ.1.07/1.4.00/21.3465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Autor: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Mgr. Jana </a:t>
            </a:r>
            <a:r>
              <a:rPr lang="cs-CZ" sz="1400" b="0" i="0" u="none" strike="noStrike" kern="1200" cap="none" spc="400" baseline="0" dirty="0" err="1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Učňová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Tematický okruh: </a:t>
            </a:r>
            <a: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/>
            </a:r>
            <a:br>
              <a:rPr lang="cs-CZ" sz="1400" b="0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</a:b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Název</a:t>
            </a:r>
            <a:r>
              <a:rPr lang="cs-CZ" sz="1400" b="1" i="0" u="none" strike="noStrike" kern="1200" cap="none" spc="400" baseline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: </a:t>
            </a:r>
            <a:r>
              <a:rPr lang="cs-CZ" sz="1400" i="0" u="none" strike="noStrike" kern="1200" cap="none" spc="400" baseline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EU OPVK </a:t>
            </a:r>
            <a:r>
              <a:rPr lang="cs-CZ" sz="1400" b="0" i="0" u="none" strike="noStrike" kern="1200" cap="none" spc="400" baseline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VY_32_INOVACE_02_DĚLITELNOST</a:t>
            </a:r>
            <a:r>
              <a:rPr lang="cs-CZ" sz="1400" spc="400" smtClean="0">
                <a:solidFill>
                  <a:srgbClr val="000000"/>
                </a:solidFill>
                <a:latin typeface="Franklin Gothic Book" pitchFamily="34"/>
                <a:ea typeface=""/>
                <a:cs typeface="Times New Roman" pitchFamily="18"/>
              </a:rPr>
              <a:t>_3_9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Vytvořeno: </a:t>
            </a: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-</a:t>
            </a:r>
            <a:r>
              <a:rPr lang="cs-CZ" sz="1400" i="1" kern="0" spc="400" dirty="0" smtClean="0">
                <a:solidFill>
                  <a:srgbClr val="000000"/>
                </a:solidFill>
                <a:latin typeface="Franklin Gothic Book" pitchFamily="34"/>
                <a:ea typeface=""/>
                <a:cs typeface="Times New Roman" pitchFamily="18"/>
              </a:rPr>
              <a:t>březen</a:t>
            </a:r>
            <a:r>
              <a:rPr lang="cs-CZ" sz="1400" b="0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 </a:t>
            </a:r>
            <a:r>
              <a:rPr lang="cs-CZ" sz="1400" b="0" i="1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2014</a:t>
            </a:r>
            <a:endParaRPr lang="cs-CZ" sz="1400" b="0" i="0" u="none" strike="noStrike" kern="1200" cap="none" spc="400" baseline="0" dirty="0">
              <a:solidFill>
                <a:srgbClr val="000000"/>
              </a:solidFill>
              <a:uFillTx/>
              <a:latin typeface="Franklin Gothic Book" pitchFamily="34"/>
              <a:ea typeface=""/>
              <a:cs typeface="Times New Roman" pitchFamily="18"/>
            </a:endParaRPr>
          </a:p>
          <a:p>
            <a:pPr marL="0" marR="0" lvl="0" indent="0" algn="l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i="0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Anotace: </a:t>
            </a:r>
          </a:p>
          <a:p>
            <a:pPr marL="0" marR="0" lvl="0" indent="0" algn="just" defTabSz="914400" rtl="0" fontAlgn="auto" hangingPunct="1">
              <a:lnSpc>
                <a:spcPct val="100000"/>
              </a:lnSpc>
              <a:spcBef>
                <a:spcPts val="800"/>
              </a:spcBef>
              <a:spcAft>
                <a:spcPts val="0"/>
              </a:spcAft>
              <a:buNone/>
              <a:tabLst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0" i="1" u="none" strike="noStrike" kern="1200" cap="none" spc="400" baseline="0" dirty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-tato prezentace </a:t>
            </a:r>
            <a:r>
              <a:rPr lang="cs-CZ" sz="1400" b="0" i="1" u="none" strike="noStrike" kern="1200" cap="none" spc="400" baseline="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slouží žákům k seznámení s učivem dělitelnosti,</a:t>
            </a:r>
            <a:r>
              <a:rPr lang="cs-CZ" sz="1400" b="0" i="1" u="none" strike="noStrike" kern="1200" cap="none" spc="400" dirty="0" smtClean="0">
                <a:solidFill>
                  <a:srgbClr val="000000"/>
                </a:solidFill>
                <a:uFillTx/>
                <a:latin typeface="Franklin Gothic Book" pitchFamily="34"/>
                <a:ea typeface=""/>
                <a:cs typeface="Times New Roman" pitchFamily="18"/>
              </a:rPr>
              <a:t> pojmem samotným, procvičování na příkladech; doporučuji tento materiál k úvodu do látky, procvičování, nebo domácí samostatné přípravě žáků</a:t>
            </a: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b="1" spc="400" dirty="0" smtClean="0">
                <a:solidFill>
                  <a:srgbClr val="000000"/>
                </a:solidFill>
                <a:latin typeface="Franklin Gothic Book" pitchFamily="34"/>
                <a:cs typeface="Times New Roman" pitchFamily="18"/>
              </a:rPr>
              <a:t>Zdroj:</a:t>
            </a: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dirty="0">
                <a:latin typeface="Franklin Gothic Book" panose="020B0503020102020204" pitchFamily="34" charset="0"/>
              </a:rPr>
              <a:t>HERMAN. </a:t>
            </a:r>
            <a:r>
              <a:rPr lang="cs-CZ" sz="1400" i="1" dirty="0">
                <a:latin typeface="Franklin Gothic Book" panose="020B0503020102020204" pitchFamily="34" charset="0"/>
              </a:rPr>
              <a:t>Matematika: dělitelnost</a:t>
            </a:r>
            <a:r>
              <a:rPr lang="cs-CZ" sz="1400" dirty="0">
                <a:latin typeface="Franklin Gothic Book" panose="020B0503020102020204" pitchFamily="34" charset="0"/>
              </a:rPr>
              <a:t>. 2. vyd. Praha: Prometheus, 2003, 100 s. Učebnice pro základní školy (Prometheus). ISBN </a:t>
            </a:r>
            <a:r>
              <a:rPr lang="cs-CZ" sz="1400" dirty="0" smtClean="0">
                <a:latin typeface="Franklin Gothic Book" panose="020B0503020102020204" pitchFamily="34" charset="0"/>
              </a:rPr>
              <a:t>80-719-6261-9</a:t>
            </a:r>
          </a:p>
          <a:p>
            <a:pPr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lang="cs-CZ" sz="1400" dirty="0" smtClean="0">
                <a:latin typeface="Franklin Gothic Book" panose="020B0503020102020204" pitchFamily="34" charset="0"/>
              </a:rPr>
              <a:t>TAIŠL, VOJÁČEK.</a:t>
            </a:r>
            <a:r>
              <a:rPr lang="cs-CZ" sz="1400" dirty="0">
                <a:latin typeface="Franklin Gothic Book" panose="020B0503020102020204" pitchFamily="34" charset="0"/>
              </a:rPr>
              <a:t> </a:t>
            </a:r>
            <a:r>
              <a:rPr lang="cs-CZ" sz="1400" i="1" dirty="0" smtClean="0">
                <a:latin typeface="Franklin Gothic Book" panose="020B0503020102020204" pitchFamily="34" charset="0"/>
              </a:rPr>
              <a:t>Aritmetika pro sedmý ročník</a:t>
            </a:r>
            <a:r>
              <a:rPr lang="cs-CZ" sz="1400" dirty="0" smtClean="0">
                <a:latin typeface="Franklin Gothic Book" panose="020B0503020102020204" pitchFamily="34" charset="0"/>
              </a:rPr>
              <a:t>. 12</a:t>
            </a:r>
            <a:r>
              <a:rPr lang="cs-CZ" sz="1400" dirty="0">
                <a:latin typeface="Franklin Gothic Book" panose="020B0503020102020204" pitchFamily="34" charset="0"/>
              </a:rPr>
              <a:t>. vyd. Praha: </a:t>
            </a:r>
            <a:r>
              <a:rPr lang="cs-CZ" sz="1400" dirty="0" smtClean="0">
                <a:latin typeface="Franklin Gothic Book" panose="020B0503020102020204" pitchFamily="34" charset="0"/>
              </a:rPr>
              <a:t>SPN, 1975, 150 </a:t>
            </a:r>
            <a:r>
              <a:rPr lang="cs-CZ" sz="1400" dirty="0">
                <a:latin typeface="Franklin Gothic Book" panose="020B0503020102020204" pitchFamily="34" charset="0"/>
              </a:rPr>
              <a:t>s. Učebnice pro základní </a:t>
            </a:r>
            <a:r>
              <a:rPr lang="cs-CZ" sz="1400" dirty="0" smtClean="0">
                <a:latin typeface="Franklin Gothic Book" panose="020B0503020102020204" pitchFamily="34" charset="0"/>
              </a:rPr>
              <a:t>devítileté školy (SPN). </a:t>
            </a:r>
            <a:r>
              <a:rPr lang="cs-CZ" sz="1400" dirty="0">
                <a:latin typeface="Franklin Gothic Book" panose="020B0503020102020204" pitchFamily="34" charset="0"/>
              </a:rPr>
              <a:t>ISBN </a:t>
            </a:r>
            <a:r>
              <a:rPr lang="cs-CZ" sz="1400" dirty="0" smtClean="0">
                <a:latin typeface="Franklin Gothic Book" panose="020B0503020102020204" pitchFamily="34" charset="0"/>
              </a:rPr>
              <a:t>14-409-75</a:t>
            </a:r>
            <a:endParaRPr lang="cs-CZ" sz="1400" dirty="0">
              <a:latin typeface="Franklin Gothic Book" panose="020B0503020102020204" pitchFamily="34" charset="0"/>
            </a:endParaRPr>
          </a:p>
          <a:p>
            <a:pPr lvl="0" algn="just">
              <a:spcBef>
                <a:spcPts val="800"/>
              </a:spcBef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lang="cs-CZ" sz="1400" b="0" u="none" strike="noStrike" kern="1200" cap="none" spc="400" baseline="0" dirty="0">
              <a:solidFill>
                <a:srgbClr val="000000"/>
              </a:solidFill>
              <a:uFillTx/>
              <a:latin typeface="Franklin Gothic Book" panose="020B0503020102020204" pitchFamily="34" charset="0"/>
              <a:ea typeface=""/>
              <a:cs typeface="Times New Roman" pitchFamily="18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>
          <a:xfrm>
            <a:off x="2555876" y="5445123"/>
            <a:ext cx="4537079" cy="9858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Teorie – Kdy je číslo dělitelné třemi?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269357" y="1988840"/>
            <a:ext cx="8568952" cy="107721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latin typeface="Franklin Gothic Book" panose="020B0503020102020204" pitchFamily="34" charset="0"/>
              </a:rPr>
              <a:t>Číslo je dělitelné třemi, pokud jeho </a:t>
            </a:r>
            <a:r>
              <a:rPr lang="cs-CZ" sz="3200" b="1" dirty="0" err="1" smtClean="0">
                <a:latin typeface="Franklin Gothic Book" panose="020B0503020102020204" pitchFamily="34" charset="0"/>
              </a:rPr>
              <a:t>ciferný</a:t>
            </a:r>
            <a:r>
              <a:rPr lang="cs-CZ" sz="3200" b="1" dirty="0" smtClean="0">
                <a:latin typeface="Franklin Gothic Book" panose="020B0503020102020204" pitchFamily="34" charset="0"/>
              </a:rPr>
              <a:t> součet je dělitelný číslem 3.</a:t>
            </a: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ovéPole 1"/>
          <p:cNvSpPr txBox="1"/>
          <p:nvPr/>
        </p:nvSpPr>
        <p:spPr>
          <a:xfrm>
            <a:off x="683568" y="4149080"/>
            <a:ext cx="77048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Příklad:</a:t>
            </a:r>
            <a:r>
              <a:rPr lang="cs-CZ" dirty="0" smtClean="0">
                <a:latin typeface="Franklin Gothic Book" panose="020B0503020102020204" pitchFamily="34" charset="0"/>
              </a:rPr>
              <a:t> Ověřte, zdali jsou čísla 572, 3 126, 8 252, 14 931 dělitelná třemi.</a:t>
            </a:r>
            <a:endParaRPr lang="cs-CZ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90787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341362" y="3429000"/>
            <a:ext cx="8479107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Tak tedy zpět k našemu příkladu: 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572</a:t>
            </a:r>
            <a:r>
              <a:rPr lang="cs-CZ" dirty="0" smtClean="0">
                <a:latin typeface="Franklin Gothic Book" panose="020B0503020102020204" pitchFamily="34" charset="0"/>
              </a:rPr>
              <a:t>	5 + 7 + 2 = </a:t>
            </a:r>
            <a:r>
              <a:rPr lang="cs-CZ" b="1" dirty="0" smtClean="0">
                <a:latin typeface="Franklin Gothic Book" panose="020B0503020102020204" pitchFamily="34" charset="0"/>
              </a:rPr>
              <a:t>14</a:t>
            </a:r>
            <a:r>
              <a:rPr lang="cs-CZ" dirty="0" smtClean="0">
                <a:latin typeface="Franklin Gothic Book" panose="020B0503020102020204" pitchFamily="34" charset="0"/>
              </a:rPr>
              <a:t> … číslo 14 není dělitelné 3		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</a:t>
            </a:r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3 126</a:t>
            </a:r>
            <a:r>
              <a:rPr lang="cs-CZ" dirty="0" smtClean="0">
                <a:latin typeface="Franklin Gothic Book" panose="020B0503020102020204" pitchFamily="34" charset="0"/>
              </a:rPr>
              <a:t>	3 + 1 + 2 + 6 = </a:t>
            </a:r>
            <a:r>
              <a:rPr lang="cs-CZ" b="1" dirty="0" smtClean="0">
                <a:latin typeface="Franklin Gothic Book" panose="020B0503020102020204" pitchFamily="34" charset="0"/>
              </a:rPr>
              <a:t>12</a:t>
            </a:r>
            <a:r>
              <a:rPr lang="cs-CZ" dirty="0" smtClean="0">
                <a:latin typeface="Franklin Gothic Book" panose="020B0503020102020204" pitchFamily="34" charset="0"/>
              </a:rPr>
              <a:t> … číslo 12 je dělitelné 3		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ANO</a:t>
            </a:r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8 252</a:t>
            </a:r>
            <a:r>
              <a:rPr lang="cs-CZ" dirty="0" smtClean="0">
                <a:latin typeface="Franklin Gothic Book" panose="020B0503020102020204" pitchFamily="34" charset="0"/>
              </a:rPr>
              <a:t>	8 + 2 + 5 + 2 = </a:t>
            </a:r>
            <a:r>
              <a:rPr lang="cs-CZ" b="1" dirty="0" smtClean="0">
                <a:latin typeface="Franklin Gothic Book" panose="020B0503020102020204" pitchFamily="34" charset="0"/>
              </a:rPr>
              <a:t>17</a:t>
            </a:r>
            <a:r>
              <a:rPr lang="cs-CZ" dirty="0" smtClean="0">
                <a:latin typeface="Franklin Gothic Book" panose="020B0503020102020204" pitchFamily="34" charset="0"/>
              </a:rPr>
              <a:t> … číslo 17 není dělitelné 3		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</a:t>
            </a:r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b="1" dirty="0" smtClean="0">
                <a:latin typeface="Franklin Gothic Book" panose="020B0503020102020204" pitchFamily="34" charset="0"/>
              </a:rPr>
              <a:t>14 931</a:t>
            </a:r>
            <a:r>
              <a:rPr lang="cs-CZ" dirty="0" smtClean="0">
                <a:latin typeface="Franklin Gothic Book" panose="020B0503020102020204" pitchFamily="34" charset="0"/>
              </a:rPr>
              <a:t> 	1 + 4 + 9 + 3 + 1 = </a:t>
            </a:r>
            <a:r>
              <a:rPr lang="cs-CZ" b="1" dirty="0" smtClean="0">
                <a:latin typeface="Franklin Gothic Book" panose="020B0503020102020204" pitchFamily="34" charset="0"/>
              </a:rPr>
              <a:t>18</a:t>
            </a:r>
            <a:r>
              <a:rPr lang="cs-CZ" dirty="0" smtClean="0">
                <a:latin typeface="Franklin Gothic Book" panose="020B0503020102020204" pitchFamily="34" charset="0"/>
              </a:rPr>
              <a:t> … číslo 18 je dělitelné 3		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ANO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269356" y="1948751"/>
            <a:ext cx="8623123" cy="923330"/>
          </a:xfrm>
          <a:prstGeom prst="rect">
            <a:avLst/>
          </a:prstGeom>
          <a:ln w="28575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cs-CZ" b="1" dirty="0" err="1" smtClean="0">
                <a:latin typeface="Franklin Gothic Book" panose="020B0503020102020204" pitchFamily="34" charset="0"/>
              </a:rPr>
              <a:t>Ciferným</a:t>
            </a:r>
            <a:r>
              <a:rPr lang="cs-CZ" b="1" dirty="0" smtClean="0">
                <a:latin typeface="Franklin Gothic Book" panose="020B0503020102020204" pitchFamily="34" charset="0"/>
              </a:rPr>
              <a:t> součtem </a:t>
            </a:r>
            <a:r>
              <a:rPr lang="cs-CZ" dirty="0" smtClean="0">
                <a:latin typeface="Franklin Gothic Book" panose="020B0503020102020204" pitchFamily="34" charset="0"/>
              </a:rPr>
              <a:t>čísla rozumíme součet všech cifer (číslic) v jeho zápisu.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např.: </a:t>
            </a:r>
            <a:r>
              <a:rPr lang="cs-CZ" dirty="0" err="1" smtClean="0">
                <a:latin typeface="Franklin Gothic Book" panose="020B0503020102020204" pitchFamily="34" charset="0"/>
              </a:rPr>
              <a:t>ciferný</a:t>
            </a:r>
            <a:r>
              <a:rPr lang="cs-CZ" dirty="0" smtClean="0">
                <a:latin typeface="Franklin Gothic Book" panose="020B0503020102020204" pitchFamily="34" charset="0"/>
              </a:rPr>
              <a:t> součet čísla </a:t>
            </a:r>
            <a:r>
              <a:rPr lang="cs-CZ" b="1" dirty="0" smtClean="0">
                <a:latin typeface="Franklin Gothic Book" panose="020B0503020102020204" pitchFamily="34" charset="0"/>
              </a:rPr>
              <a:t>123 456 </a:t>
            </a:r>
            <a:r>
              <a:rPr lang="cs-CZ" dirty="0" smtClean="0">
                <a:latin typeface="Franklin Gothic Book" panose="020B0503020102020204" pitchFamily="34" charset="0"/>
              </a:rPr>
              <a:t>	1 + 2 + 3 + 4 + 5 + 6 = </a:t>
            </a:r>
            <a:r>
              <a:rPr lang="cs-CZ" b="1" dirty="0" smtClean="0">
                <a:latin typeface="Franklin Gothic Book" panose="020B0503020102020204" pitchFamily="34" charset="0"/>
              </a:rPr>
              <a:t>21</a:t>
            </a:r>
            <a:r>
              <a:rPr lang="cs-CZ" dirty="0" smtClean="0">
                <a:latin typeface="Franklin Gothic Book" panose="020B0503020102020204" pitchFamily="34" charset="0"/>
              </a:rPr>
              <a:t> 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7" name="Zaoblený obdélníkový popisek 6"/>
          <p:cNvSpPr/>
          <p:nvPr/>
        </p:nvSpPr>
        <p:spPr>
          <a:xfrm>
            <a:off x="1258945" y="188640"/>
            <a:ext cx="1926379" cy="1368152"/>
          </a:xfrm>
          <a:prstGeom prst="wedgeRoundRectCallout">
            <a:avLst>
              <a:gd name="adj1" fmla="val 32245"/>
              <a:gd name="adj2" fmla="val 69516"/>
              <a:gd name="adj3" fmla="val 16667"/>
            </a:avLst>
          </a:prstGeom>
          <a:ln>
            <a:solidFill>
              <a:srgbClr val="FF0000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b="1" dirty="0" smtClean="0">
                <a:latin typeface="Franklin Gothic Book" panose="020B0503020102020204" pitchFamily="34" charset="0"/>
              </a:rPr>
              <a:t>Co je to </a:t>
            </a:r>
            <a:r>
              <a:rPr lang="cs-CZ" b="1" dirty="0" err="1" smtClean="0">
                <a:latin typeface="Franklin Gothic Book" panose="020B0503020102020204" pitchFamily="34" charset="0"/>
              </a:rPr>
              <a:t>ciferný</a:t>
            </a:r>
            <a:r>
              <a:rPr lang="cs-CZ" b="1" dirty="0" smtClean="0">
                <a:latin typeface="Franklin Gothic Book" panose="020B0503020102020204" pitchFamily="34" charset="0"/>
              </a:rPr>
              <a:t> součet čísla?</a:t>
            </a:r>
            <a:endParaRPr lang="cs-CZ" b="1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2054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11560" y="548680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1:</a:t>
            </a:r>
            <a:r>
              <a:rPr lang="cs-CZ" dirty="0" smtClean="0">
                <a:latin typeface="Franklin Gothic Book" panose="020B0503020102020204" pitchFamily="34" charset="0"/>
              </a:rPr>
              <a:t> Nahraďte hvězdičku v číslech tak, aby vzniklé číslo bylo dělitelné třemi.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1079104" y="1311936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7 * 8		1  * 29		2 04*		* 31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65987" y="1911398"/>
            <a:ext cx="822649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U prvního čísla si ukážeme všechny </a:t>
            </a:r>
            <a:r>
              <a:rPr lang="cs-CZ" dirty="0">
                <a:latin typeface="Franklin Gothic Book" panose="020B0503020102020204" pitchFamily="34" charset="0"/>
              </a:rPr>
              <a:t>m</a:t>
            </a:r>
            <a:r>
              <a:rPr lang="cs-CZ" dirty="0" smtClean="0">
                <a:latin typeface="Franklin Gothic Book" panose="020B0503020102020204" pitchFamily="34" charset="0"/>
              </a:rPr>
              <a:t>ožnosti a z nich vybere ty správné, u ostatních čísel již vše zvládnete jistě zpaměti. 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28506" y="2584332"/>
            <a:ext cx="3511446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7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0</a:t>
            </a:r>
            <a:r>
              <a:rPr lang="cs-CZ" dirty="0" smtClean="0">
                <a:latin typeface="Franklin Gothic Book" panose="020B0503020102020204" pitchFamily="34" charset="0"/>
              </a:rPr>
              <a:t> 8	7 + 0 + 8 =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15</a:t>
            </a:r>
            <a:r>
              <a:rPr lang="cs-CZ" dirty="0" smtClean="0">
                <a:latin typeface="Franklin Gothic Book" panose="020B0503020102020204" pitchFamily="34" charset="0"/>
              </a:rPr>
              <a:t> 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ANO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7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1</a:t>
            </a:r>
            <a:r>
              <a:rPr lang="cs-CZ" dirty="0" smtClean="0">
                <a:latin typeface="Franklin Gothic Book" panose="020B0503020102020204" pitchFamily="34" charset="0"/>
              </a:rPr>
              <a:t> 8	7 + 1 + 8 = 16	NE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7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2</a:t>
            </a:r>
            <a:r>
              <a:rPr lang="cs-CZ" dirty="0" smtClean="0">
                <a:latin typeface="Franklin Gothic Book" panose="020B0503020102020204" pitchFamily="34" charset="0"/>
              </a:rPr>
              <a:t> 8	7 + 2 + 8 = 17	NE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7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3</a:t>
            </a:r>
            <a:r>
              <a:rPr lang="cs-CZ" dirty="0" smtClean="0">
                <a:latin typeface="Franklin Gothic Book" panose="020B0503020102020204" pitchFamily="34" charset="0"/>
              </a:rPr>
              <a:t> 8	7 + 3 + 8 =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18</a:t>
            </a:r>
            <a:r>
              <a:rPr lang="cs-CZ" dirty="0" smtClean="0">
                <a:latin typeface="Franklin Gothic Book" panose="020B0503020102020204" pitchFamily="34" charset="0"/>
              </a:rPr>
              <a:t>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ANO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7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4</a:t>
            </a:r>
            <a:r>
              <a:rPr lang="cs-CZ" dirty="0" smtClean="0">
                <a:latin typeface="Franklin Gothic Book" panose="020B0503020102020204" pitchFamily="34" charset="0"/>
              </a:rPr>
              <a:t> 8  	7 + 4 + 8 = 19	NE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7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5</a:t>
            </a:r>
            <a:r>
              <a:rPr lang="cs-CZ" dirty="0" smtClean="0">
                <a:latin typeface="Franklin Gothic Book" panose="020B0503020102020204" pitchFamily="34" charset="0"/>
              </a:rPr>
              <a:t> 8	7 + 5 + 8 = 20	NE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7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6</a:t>
            </a:r>
            <a:r>
              <a:rPr lang="cs-CZ" dirty="0" smtClean="0">
                <a:latin typeface="Franklin Gothic Book" panose="020B0503020102020204" pitchFamily="34" charset="0"/>
              </a:rPr>
              <a:t> 8	7 + 6 + 8 =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21</a:t>
            </a:r>
            <a:r>
              <a:rPr lang="cs-CZ" dirty="0" smtClean="0">
                <a:latin typeface="Franklin Gothic Book" panose="020B0503020102020204" pitchFamily="34" charset="0"/>
              </a:rPr>
              <a:t>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ANO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7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7</a:t>
            </a:r>
            <a:r>
              <a:rPr lang="cs-CZ" dirty="0" smtClean="0">
                <a:latin typeface="Franklin Gothic Book" panose="020B0503020102020204" pitchFamily="34" charset="0"/>
              </a:rPr>
              <a:t> 8	7 + 7 + 8 = 22	NE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7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8</a:t>
            </a:r>
            <a:r>
              <a:rPr lang="cs-CZ" dirty="0" smtClean="0">
                <a:latin typeface="Franklin Gothic Book" panose="020B0503020102020204" pitchFamily="34" charset="0"/>
              </a:rPr>
              <a:t> 8 	7 + 8 + 8 = 23	NE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7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9</a:t>
            </a:r>
            <a:r>
              <a:rPr lang="cs-CZ" dirty="0" smtClean="0">
                <a:latin typeface="Franklin Gothic Book" panose="020B0503020102020204" pitchFamily="34" charset="0"/>
              </a:rPr>
              <a:t> 8	7 + 9 + 8 =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24</a:t>
            </a:r>
            <a:r>
              <a:rPr lang="cs-CZ" dirty="0" smtClean="0">
                <a:latin typeface="Franklin Gothic Book" panose="020B0503020102020204" pitchFamily="34" charset="0"/>
              </a:rPr>
              <a:t>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ANO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4824412" y="2584332"/>
            <a:ext cx="38520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Řešení: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1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0</a:t>
            </a:r>
            <a:r>
              <a:rPr lang="cs-CZ" dirty="0" smtClean="0">
                <a:latin typeface="Franklin Gothic Book" panose="020B0503020102020204" pitchFamily="34" charset="0"/>
              </a:rPr>
              <a:t>29, 1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3</a:t>
            </a:r>
            <a:r>
              <a:rPr lang="cs-CZ" dirty="0" smtClean="0">
                <a:latin typeface="Franklin Gothic Book" panose="020B0503020102020204" pitchFamily="34" charset="0"/>
              </a:rPr>
              <a:t>29, 1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6</a:t>
            </a:r>
            <a:r>
              <a:rPr lang="cs-CZ" dirty="0" smtClean="0">
                <a:latin typeface="Franklin Gothic Book" panose="020B0503020102020204" pitchFamily="34" charset="0"/>
              </a:rPr>
              <a:t>29, 1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9</a:t>
            </a:r>
            <a:r>
              <a:rPr lang="cs-CZ" dirty="0" smtClean="0">
                <a:latin typeface="Franklin Gothic Book" panose="020B0503020102020204" pitchFamily="34" charset="0"/>
              </a:rPr>
              <a:t>29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2 04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0</a:t>
            </a:r>
            <a:r>
              <a:rPr lang="cs-CZ" dirty="0" smtClean="0">
                <a:latin typeface="Franklin Gothic Book" panose="020B0503020102020204" pitchFamily="34" charset="0"/>
              </a:rPr>
              <a:t>, 2 04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3</a:t>
            </a:r>
            <a:r>
              <a:rPr lang="cs-CZ" dirty="0" smtClean="0">
                <a:latin typeface="Franklin Gothic Book" panose="020B0503020102020204" pitchFamily="34" charset="0"/>
              </a:rPr>
              <a:t>, 2 04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6</a:t>
            </a:r>
            <a:r>
              <a:rPr lang="cs-CZ" dirty="0" smtClean="0">
                <a:latin typeface="Franklin Gothic Book" panose="020B0503020102020204" pitchFamily="34" charset="0"/>
              </a:rPr>
              <a:t>, 2 04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9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2</a:t>
            </a:r>
            <a:r>
              <a:rPr lang="cs-CZ" dirty="0" smtClean="0">
                <a:latin typeface="Franklin Gothic Book" panose="020B0503020102020204" pitchFamily="34" charset="0"/>
              </a:rPr>
              <a:t>31,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5</a:t>
            </a:r>
            <a:r>
              <a:rPr lang="cs-CZ" dirty="0" smtClean="0">
                <a:latin typeface="Franklin Gothic Book" panose="020B0503020102020204" pitchFamily="34" charset="0"/>
              </a:rPr>
              <a:t>31, </a:t>
            </a:r>
            <a:r>
              <a:rPr lang="cs-CZ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8</a:t>
            </a:r>
            <a:r>
              <a:rPr lang="cs-CZ" dirty="0" smtClean="0">
                <a:latin typeface="Franklin Gothic Book" panose="020B0503020102020204" pitchFamily="34" charset="0"/>
              </a:rPr>
              <a:t>31</a:t>
            </a:r>
            <a:endParaRPr lang="cs-CZ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8827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11560" y="54868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2:</a:t>
            </a:r>
            <a:r>
              <a:rPr lang="cs-CZ" dirty="0" smtClean="0">
                <a:latin typeface="Franklin Gothic Book" panose="020B0503020102020204" pitchFamily="34" charset="0"/>
              </a:rPr>
              <a:t> Honzovi se do úkolu připletlo jedno číslo, které není dělitelné třemi. Pomozte mu toto číslo najít.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251520" y="1556792"/>
            <a:ext cx="85689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222 222		192 561		5 556 321	745 120		141 183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7 725 801	41 456 283	3 330 511 272	65 656 500	8 564 235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6804248" y="2780928"/>
            <a:ext cx="21602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Je to číslo 745 120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55576" y="360814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3:</a:t>
            </a:r>
            <a:r>
              <a:rPr lang="cs-CZ" dirty="0" smtClean="0">
                <a:latin typeface="Franklin Gothic Book" panose="020B0503020102020204" pitchFamily="34" charset="0"/>
              </a:rPr>
              <a:t> Je možné uspořádat číslice 1 , 2 , 3 a 4 tak, aby vzniklé čtyřciferné číslo bylo dělitelné třemi? 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3203848" y="4437112"/>
            <a:ext cx="54726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NE, 1 + 2 + 3 + 4 = 10; číslo 10 není násobkem čísla 3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3262280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7" grpId="0"/>
      <p:bldP spid="8" grpId="0"/>
      <p:bldP spid="9" grpId="0"/>
      <p:bldP spid="1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29114" y="54868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4:</a:t>
            </a:r>
            <a:r>
              <a:rPr lang="cs-CZ" dirty="0" smtClean="0">
                <a:latin typeface="Franklin Gothic Book" panose="020B0503020102020204" pitchFamily="34" charset="0"/>
              </a:rPr>
              <a:t> Kolika způsoby je možné doplnit do rámečků číslice, má-li být vzniklé trojciferné číslo </a:t>
            </a:r>
            <a:r>
              <a:rPr lang="cs-CZ" b="1" dirty="0" smtClean="0">
                <a:latin typeface="Franklin Gothic Book" panose="020B0503020102020204" pitchFamily="34" charset="0"/>
              </a:rPr>
              <a:t>dělitelné dvěma a ne třemi</a:t>
            </a:r>
            <a:r>
              <a:rPr lang="cs-CZ" dirty="0" smtClean="0">
                <a:latin typeface="Franklin Gothic Book" panose="020B0503020102020204" pitchFamily="34" charset="0"/>
              </a:rPr>
              <a:t>?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808188" y="1426243"/>
            <a:ext cx="40324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	</a:t>
            </a:r>
            <a:r>
              <a:rPr lang="cs-CZ" dirty="0" smtClean="0">
                <a:latin typeface="Franklin Gothic Book" panose="020B0503020102020204" pitchFamily="34" charset="0"/>
              </a:rPr>
              <a:t>6</a:t>
            </a:r>
            <a:r>
              <a:rPr lang="cs-CZ" dirty="0" smtClean="0"/>
              <a:t> </a:t>
            </a:r>
            <a:endParaRPr lang="cs-CZ" dirty="0"/>
          </a:p>
        </p:txBody>
      </p:sp>
      <p:sp>
        <p:nvSpPr>
          <p:cNvPr id="7" name="Obdélník 6"/>
          <p:cNvSpPr/>
          <p:nvPr/>
        </p:nvSpPr>
        <p:spPr>
          <a:xfrm>
            <a:off x="4123638" y="1453564"/>
            <a:ext cx="288131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8" name="Obdélník 7"/>
          <p:cNvSpPr/>
          <p:nvPr/>
        </p:nvSpPr>
        <p:spPr>
          <a:xfrm>
            <a:off x="4607574" y="1453564"/>
            <a:ext cx="288131" cy="369332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1" name="TextovéPole 10"/>
          <p:cNvSpPr txBox="1"/>
          <p:nvPr/>
        </p:nvSpPr>
        <p:spPr>
          <a:xfrm>
            <a:off x="6840636" y="2060848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33 způsoby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729114" y="3140968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5:</a:t>
            </a:r>
            <a:r>
              <a:rPr lang="cs-CZ" dirty="0" smtClean="0">
                <a:latin typeface="Franklin Gothic Book" panose="020B0503020102020204" pitchFamily="34" charset="0"/>
              </a:rPr>
              <a:t> Z číslic 1, 2, 3, 4 sestavte všechna možná sudá trojciferná čísla dělitelná třemi (číslice se v sestavovaných číslech mohou opakovat).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2555875" y="4374396"/>
            <a:ext cx="57969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132, 222, 312, 342, 432, 114, 144, 234, 324, 414, 444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50581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 animBg="1"/>
      <p:bldP spid="8" grpId="0" animBg="1"/>
      <p:bldP spid="11" grpId="0"/>
      <p:bldP spid="12" grpId="0"/>
      <p:bldP spid="1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683568" y="332656"/>
            <a:ext cx="7704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3600" b="1" dirty="0" smtClean="0">
                <a:latin typeface="Franklin Gothic Book" panose="020B0503020102020204" pitchFamily="34" charset="0"/>
              </a:rPr>
              <a:t>Teorie – Kdy je číslo dělitelné devíti?</a:t>
            </a:r>
            <a:endParaRPr lang="cs-CZ" sz="3600" b="1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269357" y="1844824"/>
            <a:ext cx="8568952" cy="1077218"/>
          </a:xfrm>
          <a:prstGeom prst="rect">
            <a:avLst/>
          </a:prstGeom>
          <a:ln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just"/>
            <a:r>
              <a:rPr lang="cs-CZ" sz="3200" b="1" dirty="0" smtClean="0">
                <a:latin typeface="Franklin Gothic Book" panose="020B0503020102020204" pitchFamily="34" charset="0"/>
              </a:rPr>
              <a:t>Číslo je dělitelné devíti, pokud jeho </a:t>
            </a:r>
            <a:r>
              <a:rPr lang="cs-CZ" sz="3200" b="1" dirty="0" err="1" smtClean="0">
                <a:latin typeface="Franklin Gothic Book" panose="020B0503020102020204" pitchFamily="34" charset="0"/>
              </a:rPr>
              <a:t>ciferný</a:t>
            </a:r>
            <a:r>
              <a:rPr lang="cs-CZ" sz="3200" b="1" dirty="0" smtClean="0">
                <a:latin typeface="Franklin Gothic Book" panose="020B0503020102020204" pitchFamily="34" charset="0"/>
              </a:rPr>
              <a:t> součet je dělitelný číslem 9.</a:t>
            </a:r>
          </a:p>
        </p:txBody>
      </p:sp>
      <p:sp>
        <p:nvSpPr>
          <p:cNvPr id="8" name="TextovéPole 7"/>
          <p:cNvSpPr txBox="1"/>
          <p:nvPr/>
        </p:nvSpPr>
        <p:spPr>
          <a:xfrm>
            <a:off x="1205461" y="3646303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Při řešení úloh budeme využívat předchozích znalostí o dělitelnosti číslem 3 – určování </a:t>
            </a:r>
            <a:r>
              <a:rPr lang="cs-CZ" dirty="0" err="1" smtClean="0">
                <a:latin typeface="Franklin Gothic Book" panose="020B0503020102020204" pitchFamily="34" charset="0"/>
              </a:rPr>
              <a:t>ciferného</a:t>
            </a:r>
            <a:r>
              <a:rPr lang="cs-CZ" dirty="0" smtClean="0">
                <a:latin typeface="Franklin Gothic Book" panose="020B0503020102020204" pitchFamily="34" charset="0"/>
              </a:rPr>
              <a:t> součtu a dělitelnosti daným číslem.</a:t>
            </a:r>
            <a:endParaRPr lang="cs-CZ" dirty="0"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98955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29114" y="548680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1:</a:t>
            </a:r>
            <a:r>
              <a:rPr lang="cs-CZ" dirty="0" smtClean="0">
                <a:latin typeface="Franklin Gothic Book" panose="020B0503020102020204" pitchFamily="34" charset="0"/>
              </a:rPr>
              <a:t> Určete </a:t>
            </a:r>
            <a:r>
              <a:rPr lang="cs-CZ" dirty="0" err="1" smtClean="0">
                <a:latin typeface="Franklin Gothic Book" panose="020B0503020102020204" pitchFamily="34" charset="0"/>
              </a:rPr>
              <a:t>ciferné</a:t>
            </a:r>
            <a:r>
              <a:rPr lang="cs-CZ" dirty="0" smtClean="0">
                <a:latin typeface="Franklin Gothic Book" panose="020B0503020102020204" pitchFamily="34" charset="0"/>
              </a:rPr>
              <a:t> součty těchto čísel:</a:t>
            </a:r>
          </a:p>
          <a:p>
            <a:endParaRPr lang="cs-CZ" dirty="0" smtClean="0">
              <a:latin typeface="Franklin Gothic Book" panose="020B0503020102020204" pitchFamily="34" charset="0"/>
            </a:endParaRPr>
          </a:p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17	242	610	1 284	10 000	72 645	123 456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611560" y="1700808"/>
            <a:ext cx="77313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rgbClr val="FF0000"/>
                </a:solidFill>
                <a:latin typeface="Franklin Gothic Book" panose="020B0503020102020204" pitchFamily="34" charset="0"/>
              </a:rPr>
              <a:t>	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8	 8	7	  15	     1	    24	     21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11560" y="2204864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Je některé z daných čísel dělitelné číslem 9?				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812360" y="2204864"/>
            <a:ext cx="5305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NE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729114" y="2996952"/>
            <a:ext cx="806489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2: </a:t>
            </a:r>
            <a:r>
              <a:rPr lang="cs-CZ" dirty="0" smtClean="0">
                <a:latin typeface="Franklin Gothic Book" panose="020B0503020102020204" pitchFamily="34" charset="0"/>
              </a:rPr>
              <a:t>Z daných čísel vyberte ta, která jsou dělitelná devíti: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pPr algn="ctr"/>
            <a:r>
              <a:rPr lang="cs-CZ" dirty="0" smtClean="0">
                <a:latin typeface="Franklin Gothic Book" panose="020B0503020102020204" pitchFamily="34" charset="0"/>
              </a:rPr>
              <a:t>76	98	108	715	6 503	7 245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791964" y="422108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	       NE	       NE	      ANO	        NE	          NE	         ANO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7317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5875" y="5445125"/>
            <a:ext cx="4537075" cy="98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729114" y="548680"/>
            <a:ext cx="80648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3: </a:t>
            </a:r>
            <a:r>
              <a:rPr lang="cs-CZ" dirty="0" smtClean="0">
                <a:latin typeface="Franklin Gothic Book" panose="020B0503020102020204" pitchFamily="34" charset="0"/>
              </a:rPr>
              <a:t>Určete, které číslice je třeba doplnit místo hvězdiček, mají-li být vzniklá čísla dělitelná devíti. U každého čísla určete všechny možnosti.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6" name="TextovéPole 5"/>
          <p:cNvSpPr txBox="1"/>
          <p:nvPr/>
        </p:nvSpPr>
        <p:spPr>
          <a:xfrm>
            <a:off x="827584" y="1412776"/>
            <a:ext cx="79664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latin typeface="Franklin Gothic Book" panose="020B0503020102020204" pitchFamily="34" charset="0"/>
              </a:rPr>
              <a:t>1 * 7		2  7 1 *		3  * 4 5 		2 4 *  4 7 1 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778349" y="2780928"/>
            <a:ext cx="80648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4: </a:t>
            </a:r>
            <a:r>
              <a:rPr lang="cs-CZ" dirty="0" smtClean="0">
                <a:latin typeface="Franklin Gothic Book" panose="020B0503020102020204" pitchFamily="34" charset="0"/>
              </a:rPr>
              <a:t>Které nejmenší trojciferné číslo je dělitelné devíti?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778349" y="3789040"/>
            <a:ext cx="80648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latin typeface="Franklin Gothic Book" panose="020B0503020102020204" pitchFamily="34" charset="0"/>
              </a:rPr>
              <a:t>Příklad 5: </a:t>
            </a:r>
            <a:r>
              <a:rPr lang="cs-CZ" dirty="0" smtClean="0">
                <a:latin typeface="Franklin Gothic Book" panose="020B0503020102020204" pitchFamily="34" charset="0"/>
              </a:rPr>
              <a:t>Kterými z čísel 2 , 3 , 9 jsou dělitelná čísla:</a:t>
            </a:r>
          </a:p>
          <a:p>
            <a:endParaRPr lang="cs-CZ" dirty="0">
              <a:latin typeface="Franklin Gothic Book" panose="020B0503020102020204" pitchFamily="34" charset="0"/>
            </a:endParaRPr>
          </a:p>
          <a:p>
            <a:r>
              <a:rPr lang="cs-CZ" dirty="0" smtClean="0">
                <a:latin typeface="Franklin Gothic Book" panose="020B0503020102020204" pitchFamily="34" charset="0"/>
              </a:rPr>
              <a:t>a) 234				d) 3 540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b) 495				e) 3 360</a:t>
            </a:r>
          </a:p>
          <a:p>
            <a:r>
              <a:rPr lang="cs-CZ" dirty="0" smtClean="0">
                <a:latin typeface="Franklin Gothic Book" panose="020B0503020102020204" pitchFamily="34" charset="0"/>
              </a:rPr>
              <a:t>c) 630				f) 12 601</a:t>
            </a:r>
            <a:endParaRPr lang="cs-CZ" dirty="0">
              <a:latin typeface="Franklin Gothic Book" panose="020B0503020102020204" pitchFamily="34" charset="0"/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395536" y="1782108"/>
            <a:ext cx="78488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>
                <a:latin typeface="Franklin Gothic Book" panose="020B0503020102020204" pitchFamily="34" charset="0"/>
              </a:rPr>
              <a:t> </a:t>
            </a:r>
            <a:r>
              <a:rPr lang="cs-CZ" b="1" dirty="0" smtClean="0">
                <a:latin typeface="Franklin Gothic Book" panose="020B0503020102020204" pitchFamily="34" charset="0"/>
              </a:rPr>
              <a:t>       1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1</a:t>
            </a:r>
            <a:r>
              <a:rPr lang="cs-CZ" b="1" dirty="0" smtClean="0">
                <a:latin typeface="Franklin Gothic Book" panose="020B0503020102020204" pitchFamily="34" charset="0"/>
              </a:rPr>
              <a:t>7		        2 71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8</a:t>
            </a:r>
            <a:r>
              <a:rPr lang="cs-CZ" b="1" dirty="0" smtClean="0">
                <a:latin typeface="Franklin Gothic Book" panose="020B0503020102020204" pitchFamily="34" charset="0"/>
              </a:rPr>
              <a:t>	        3 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6</a:t>
            </a:r>
            <a:r>
              <a:rPr lang="cs-CZ" b="1" dirty="0" smtClean="0">
                <a:latin typeface="Franklin Gothic Book" panose="020B0503020102020204" pitchFamily="34" charset="0"/>
              </a:rPr>
              <a:t>45	          24</a:t>
            </a:r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0</a:t>
            </a:r>
            <a:r>
              <a:rPr lang="cs-CZ" b="1" dirty="0" smtClean="0">
                <a:latin typeface="Franklin Gothic Book" panose="020B0503020102020204" pitchFamily="34" charset="0"/>
              </a:rPr>
              <a:t> 471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7704348" y="3150260"/>
            <a:ext cx="7560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108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2051720" y="4324635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2, 3, 9</a:t>
            </a:r>
          </a:p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3, 9</a:t>
            </a:r>
          </a:p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2, 3, 9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  <p:sp>
        <p:nvSpPr>
          <p:cNvPr id="12" name="TextovéPole 11"/>
          <p:cNvSpPr txBox="1"/>
          <p:nvPr/>
        </p:nvSpPr>
        <p:spPr>
          <a:xfrm>
            <a:off x="5580112" y="4324635"/>
            <a:ext cx="18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2, 3</a:t>
            </a:r>
          </a:p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2, 3</a:t>
            </a:r>
          </a:p>
          <a:p>
            <a:r>
              <a:rPr lang="cs-CZ" b="1" dirty="0" smtClean="0">
                <a:solidFill>
                  <a:srgbClr val="FF0000"/>
                </a:solidFill>
                <a:latin typeface="Franklin Gothic Book" panose="020B0503020102020204" pitchFamily="34" charset="0"/>
              </a:rPr>
              <a:t>žádným</a:t>
            </a:r>
            <a:endParaRPr lang="cs-CZ" b="1" dirty="0">
              <a:solidFill>
                <a:srgbClr val="FF0000"/>
              </a:solidFill>
              <a:latin typeface="Franklin Gothic Book" panose="020B0503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61716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</p:bldLst>
  </p:timing>
</p:sld>
</file>

<file path=ppt/theme/theme1.xml><?xml version="1.0" encoding="utf-8"?>
<a:theme xmlns:a="http://schemas.openxmlformats.org/drawingml/2006/main" name="Aerodynamika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516</TotalTime>
  <Words>479</Words>
  <Application>Microsoft Office PowerPoint</Application>
  <PresentationFormat>Předvádění na obrazovce (4:3)</PresentationFormat>
  <Paragraphs>84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Aerodynamika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Uživatel</dc:creator>
  <cp:lastModifiedBy>Uživatel</cp:lastModifiedBy>
  <cp:revision>45</cp:revision>
  <dcterms:created xsi:type="dcterms:W3CDTF">2014-01-08T20:11:12Z</dcterms:created>
  <dcterms:modified xsi:type="dcterms:W3CDTF">2014-05-11T15:30:20Z</dcterms:modified>
</cp:coreProperties>
</file>