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9" r:id="rId6"/>
    <p:sldId id="275" r:id="rId7"/>
    <p:sldId id="276" r:id="rId8"/>
    <p:sldId id="273" r:id="rId9"/>
    <p:sldId id="266" r:id="rId10"/>
    <p:sldId id="271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14.5.2014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VY_32_INOVACE_03_DĚLITELNOST</a:t>
            </a:r>
            <a:r>
              <a:rPr lang="cs-CZ" sz="1400" spc="40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_4_8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rozšíření učiva znaků dělitelnosti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671126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Rozhodněte, zda jsou následující čísla dělitelná osmi: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3 979, 28 018, 28 020, 5 080, 5 030 120, 5 030 126, 12 356 008 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700808"/>
            <a:ext cx="77313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Víme, že všechny násobky osmi jsou sudá čísla. O lichém číslu </a:t>
            </a:r>
            <a:r>
              <a:rPr lang="cs-CZ" dirty="0" smtClean="0">
                <a:latin typeface="Franklin Gothic Book" panose="020B0503020102020204" pitchFamily="34" charset="0"/>
              </a:rPr>
              <a:t>3 979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tedy můžeme ihned říci, že dělitelné osmi není. Zbývá tedy rozhodnout o dělitelnosti osmi u ostatních sudých čísel.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Vypíšeme si tedy jejích poslední trojčíslí: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018</a:t>
            </a:r>
            <a:r>
              <a:rPr lang="cs-CZ" dirty="0" smtClean="0">
                <a:latin typeface="Franklin Gothic Book" panose="020B0503020102020204" pitchFamily="34" charset="0"/>
              </a:rPr>
              <a:t> … 	není dělitelné osmi</a:t>
            </a:r>
            <a:endParaRPr lang="cs-CZ" b="1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020 </a:t>
            </a:r>
            <a:r>
              <a:rPr lang="cs-CZ" dirty="0" smtClean="0">
                <a:latin typeface="Franklin Gothic Book" panose="020B0503020102020204" pitchFamily="34" charset="0"/>
              </a:rPr>
              <a:t>… 	není dělitelné osmi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080</a:t>
            </a:r>
            <a:r>
              <a:rPr lang="cs-CZ" dirty="0" smtClean="0">
                <a:latin typeface="Franklin Gothic Book" panose="020B0503020102020204" pitchFamily="34" charset="0"/>
              </a:rPr>
              <a:t> …	80 = 8 . 10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osmi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120</a:t>
            </a:r>
            <a:r>
              <a:rPr lang="cs-CZ" dirty="0" smtClean="0">
                <a:latin typeface="Franklin Gothic Book" panose="020B0503020102020204" pitchFamily="34" charset="0"/>
              </a:rPr>
              <a:t> …	120 = 8 . 15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osmi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126</a:t>
            </a:r>
            <a:r>
              <a:rPr lang="cs-CZ" dirty="0" smtClean="0">
                <a:latin typeface="Franklin Gothic Book" panose="020B0503020102020204" pitchFamily="34" charset="0"/>
              </a:rPr>
              <a:t> …	není dělitelné osmi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008</a:t>
            </a:r>
            <a:r>
              <a:rPr lang="cs-CZ" dirty="0" smtClean="0">
                <a:latin typeface="Franklin Gothic Book" panose="020B0503020102020204" pitchFamily="34" charset="0"/>
              </a:rPr>
              <a:t> …	8 = 8 . 1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osmi</a:t>
            </a:r>
            <a:endParaRPr lang="cs-CZ" dirty="0" smtClean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751683" y="5229200"/>
            <a:ext cx="573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5 080, 5 030 120 a 12 356 008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153" y="5867391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26064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Napište tři šesticiferná čísla, která jsou dělitelná osmi, ale nejsou dělitelná tisícem. 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338874" y="1001836"/>
            <a:ext cx="1459330" cy="1071565"/>
          </a:xfrm>
          <a:prstGeom prst="wedgeRoundRectCallout">
            <a:avLst>
              <a:gd name="adj1" fmla="val 90482"/>
              <a:gd name="adj2" fmla="val -4707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Jaký je znak dělitelnosti osmi?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4098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68" y="1340768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087152" y="1340768"/>
            <a:ext cx="670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Nezapomeňme na znak dělitelnosti osmi. Možností řešení je hodně.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29113" y="235543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Kterou číslici mohou mít na místě jednotek čísla dělitelná osmi?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021131" y="2817101"/>
            <a:ext cx="277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ěkterou se sudých číslic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29113" y="371703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</a:t>
            </a:r>
            <a:r>
              <a:rPr lang="cs-CZ" b="1" dirty="0">
                <a:latin typeface="Franklin Gothic Book" panose="020B0503020102020204" pitchFamily="34" charset="0"/>
              </a:rPr>
              <a:t>4</a:t>
            </a:r>
            <a:r>
              <a:rPr lang="cs-CZ" b="1" dirty="0" smtClean="0">
                <a:latin typeface="Franklin Gothic Book" panose="020B0503020102020204" pitchFamily="34" charset="0"/>
              </a:rPr>
              <a:t>:</a:t>
            </a:r>
            <a:r>
              <a:rPr lang="cs-CZ" dirty="0" smtClean="0">
                <a:latin typeface="Franklin Gothic Book" panose="020B0503020102020204" pitchFamily="34" charset="0"/>
              </a:rPr>
              <a:t> Rozhodněte o pravdivosti následujících vět: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číslo, které je dělitelné čtyřmi, je dělitelné i osmi.</a:t>
            </a: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číslo, které je dělitelné osmi, je dělitelné i čtyřmi.</a:t>
            </a: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 dělitelné osmi je dělitelné čtyřmi a dvěma zároveň.</a:t>
            </a: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číslo, které je zároveň dělitelné dvěma a čtyřmi, je dělitelné i osmi.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316416" y="4184075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8181942" y="4512683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8181941" y="4756106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8316416" y="5125438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0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  <p:bldP spid="2" grpId="0"/>
      <p:bldP spid="34" grpId="0"/>
      <p:bldP spid="35" grpId="0"/>
      <p:bldP spid="36" grpId="0"/>
      <p:bldP spid="3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čtyřmi?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čtyřmi, jestliže je jeho poslední dvojčíslí dělitelné číslem 4.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414908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Příklad:</a:t>
            </a:r>
            <a:r>
              <a:rPr lang="cs-CZ" dirty="0" smtClean="0">
                <a:latin typeface="Franklin Gothic Book" panose="020B0503020102020204" pitchFamily="34" charset="0"/>
              </a:rPr>
              <a:t> Ověřte, zdali jsou čísla 712, 730, 735, 842, 981, 1 802, 2 600 dělitelná čtyřmi.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41360" y="764704"/>
            <a:ext cx="8479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Jistě si vzpomeneme na definici sudých čísel při učení se znaků dělitelnosti číslem 2. Díky ním je nám jasné, že můžeme hned ze zadaného příkladu vyloučit čísla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735 a 981</a:t>
            </a:r>
            <a:r>
              <a:rPr lang="cs-CZ" b="1" dirty="0" smtClean="0">
                <a:latin typeface="Franklin Gothic Book" panose="020B0503020102020204" pitchFamily="34" charset="0"/>
              </a:rPr>
              <a:t>, která jsou lichá a nebudou nikdy dělitelná čtyřmi.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971" y="5743134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7956" y="2132856"/>
            <a:ext cx="84791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712</a:t>
            </a:r>
            <a:r>
              <a:rPr lang="cs-CZ" dirty="0" smtClean="0">
                <a:latin typeface="Franklin Gothic Book" panose="020B0503020102020204" pitchFamily="34" charset="0"/>
              </a:rPr>
              <a:t>	…	</a:t>
            </a:r>
            <a:r>
              <a:rPr lang="cs-CZ" dirty="0" smtClean="0">
                <a:latin typeface="Franklin Gothic Book" panose="020B0503020102020204" pitchFamily="34" charset="0"/>
              </a:rPr>
              <a:t>číslo 12 je dělitelné čtyřmi		12 = 3 . 4</a:t>
            </a:r>
            <a:r>
              <a:rPr lang="cs-CZ" dirty="0" smtClean="0">
                <a:latin typeface="Franklin Gothic Book" panose="020B0503020102020204" pitchFamily="34" charset="0"/>
              </a:rPr>
              <a:t>	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r>
              <a:rPr lang="cs-CZ" dirty="0" smtClean="0">
                <a:latin typeface="Franklin Gothic Book" panose="020B0503020102020204" pitchFamily="34" charset="0"/>
              </a:rPr>
              <a:t>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730</a:t>
            </a:r>
            <a:r>
              <a:rPr lang="cs-CZ" dirty="0" smtClean="0">
                <a:latin typeface="Franklin Gothic Book" panose="020B0503020102020204" pitchFamily="34" charset="0"/>
              </a:rPr>
              <a:t>	...	</a:t>
            </a:r>
            <a:r>
              <a:rPr lang="cs-CZ" dirty="0">
                <a:latin typeface="Franklin Gothic Book" panose="020B0503020102020204" pitchFamily="34" charset="0"/>
              </a:rPr>
              <a:t>č</a:t>
            </a:r>
            <a:r>
              <a:rPr lang="cs-CZ" dirty="0" smtClean="0">
                <a:latin typeface="Franklin Gothic Book" panose="020B0503020102020204" pitchFamily="34" charset="0"/>
              </a:rPr>
              <a:t>íslo 30 není dělitelné čtyřmi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r>
              <a:rPr lang="cs-CZ" dirty="0" smtClean="0">
                <a:latin typeface="Franklin Gothic Book" panose="020B0503020102020204" pitchFamily="34" charset="0"/>
              </a:rPr>
              <a:t>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842</a:t>
            </a:r>
            <a:r>
              <a:rPr lang="cs-CZ" dirty="0" smtClean="0">
                <a:latin typeface="Franklin Gothic Book" panose="020B0503020102020204" pitchFamily="34" charset="0"/>
              </a:rPr>
              <a:t>	…	</a:t>
            </a:r>
            <a:r>
              <a:rPr lang="cs-CZ" dirty="0" smtClean="0">
                <a:latin typeface="Franklin Gothic Book" panose="020B0503020102020204" pitchFamily="34" charset="0"/>
              </a:rPr>
              <a:t>číslo 42 není dělitelné čtyřmi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latin typeface="Franklin Gothic Book" panose="020B0503020102020204" pitchFamily="34" charset="0"/>
              </a:rPr>
              <a:t>					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1 802</a:t>
            </a:r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…	</a:t>
            </a:r>
            <a:r>
              <a:rPr lang="cs-CZ" dirty="0" smtClean="0">
                <a:latin typeface="Franklin Gothic Book" panose="020B0503020102020204" pitchFamily="34" charset="0"/>
              </a:rPr>
              <a:t>číslo 2 není dělitelné čtyřmi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				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2 600</a:t>
            </a:r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…	</a:t>
            </a:r>
            <a:r>
              <a:rPr lang="cs-CZ" dirty="0" smtClean="0">
                <a:latin typeface="Franklin Gothic Book" panose="020B0503020102020204" pitchFamily="34" charset="0"/>
              </a:rPr>
              <a:t>číslo končící 00 je dělitelné čtyřmi	100 = 4 . 25</a:t>
            </a:r>
            <a:r>
              <a:rPr lang="cs-CZ" dirty="0" smtClean="0">
                <a:latin typeface="Franklin Gothic Book" panose="020B0503020102020204" pitchFamily="34" charset="0"/>
              </a:rPr>
              <a:t>				</a:t>
            </a:r>
            <a:r>
              <a:rPr lang="cs-CZ" dirty="0" smtClean="0">
                <a:latin typeface="Franklin Gothic Book" panose="020B0503020102020204" pitchFamily="34" charset="0"/>
              </a:rPr>
              <a:t>(násobek čísla 100)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				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 smtClean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0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Nahraďte hvězdičku v číslech tak, aby vzniklé číslo bylo dělitelné čtyřmi.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59632" y="1205663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5 1 *		7 4 *		5 * 4		1 * 2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807918" y="2852936"/>
            <a:ext cx="38520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74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b="1" dirty="0" smtClean="0">
                <a:latin typeface="Franklin Gothic Book" panose="020B0503020102020204" pitchFamily="34" charset="0"/>
              </a:rPr>
              <a:t>, 74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4</a:t>
            </a:r>
            <a:r>
              <a:rPr lang="cs-CZ" b="1" dirty="0" smtClean="0">
                <a:latin typeface="Franklin Gothic Book" panose="020B0503020102020204" pitchFamily="34" charset="0"/>
              </a:rPr>
              <a:t>, 74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r>
              <a:rPr lang="cs-CZ" b="1" dirty="0" smtClean="0">
                <a:latin typeface="Franklin Gothic Book" panose="020B0503020102020204" pitchFamily="34" charset="0"/>
              </a:rPr>
              <a:t>4, 5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</a:t>
            </a:r>
            <a:r>
              <a:rPr lang="cs-CZ" b="1" dirty="0" smtClean="0">
                <a:latin typeface="Franklin Gothic Book" panose="020B0503020102020204" pitchFamily="34" charset="0"/>
              </a:rPr>
              <a:t>4, 5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4</a:t>
            </a:r>
            <a:r>
              <a:rPr lang="cs-CZ" b="1" dirty="0" smtClean="0">
                <a:latin typeface="Franklin Gothic Book" panose="020B0503020102020204" pitchFamily="34" charset="0"/>
              </a:rPr>
              <a:t>4, 5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b="1" dirty="0" smtClean="0">
                <a:latin typeface="Franklin Gothic Book" panose="020B0503020102020204" pitchFamily="34" charset="0"/>
              </a:rPr>
              <a:t>4, 5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  <a:r>
              <a:rPr lang="cs-CZ" b="1" dirty="0" smtClean="0">
                <a:latin typeface="Franklin Gothic Book" panose="020B0503020102020204" pitchFamily="34" charset="0"/>
              </a:rPr>
              <a:t>4</a:t>
            </a:r>
          </a:p>
          <a:p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</a:t>
            </a:r>
            <a:r>
              <a:rPr lang="cs-CZ" b="1" dirty="0" smtClean="0">
                <a:latin typeface="Franklin Gothic Book" panose="020B0503020102020204" pitchFamily="34" charset="0"/>
              </a:rPr>
              <a:t>2, 1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</a:t>
            </a:r>
            <a:r>
              <a:rPr lang="cs-CZ" b="1" dirty="0" smtClean="0">
                <a:latin typeface="Franklin Gothic Book" panose="020B0503020102020204" pitchFamily="34" charset="0"/>
              </a:rPr>
              <a:t>2, 1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latin typeface="Franklin Gothic Book" panose="020B0503020102020204" pitchFamily="34" charset="0"/>
              </a:rPr>
              <a:t>2, 1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7</a:t>
            </a:r>
            <a:r>
              <a:rPr lang="cs-CZ" b="1" dirty="0" smtClean="0">
                <a:latin typeface="Franklin Gothic Book" panose="020B0503020102020204" pitchFamily="34" charset="0"/>
              </a:rPr>
              <a:t>2, 1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  <a:r>
              <a:rPr lang="cs-CZ" b="1" dirty="0" smtClean="0">
                <a:latin typeface="Franklin Gothic Book" panose="020B0503020102020204" pitchFamily="34" charset="0"/>
              </a:rPr>
              <a:t>2</a:t>
            </a:r>
            <a:endParaRPr lang="cs-CZ" b="1" dirty="0" smtClean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796590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U prvního čísla si ukážeme všechny možnosti řešení a z nich vybereme ty správné, u ostatních čísel již vše zvládnete jistě zpaměti.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10</a:t>
            </a:r>
            <a:r>
              <a:rPr lang="cs-CZ" b="1" dirty="0" smtClean="0">
                <a:latin typeface="Franklin Gothic Book" panose="020B0503020102020204" pitchFamily="34" charset="0"/>
              </a:rPr>
              <a:t> … číslo 10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11</a:t>
            </a:r>
            <a:r>
              <a:rPr lang="cs-CZ" b="1" dirty="0" smtClean="0">
                <a:latin typeface="Franklin Gothic Book" panose="020B0503020102020204" pitchFamily="34" charset="0"/>
              </a:rPr>
              <a:t> … číslo 11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12</a:t>
            </a:r>
            <a:r>
              <a:rPr lang="cs-CZ" b="1" dirty="0" smtClean="0">
                <a:latin typeface="Franklin Gothic Book" panose="020B0503020102020204" pitchFamily="34" charset="0"/>
              </a:rPr>
              <a:t>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číslo 12 je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13 </a:t>
            </a:r>
            <a:r>
              <a:rPr lang="cs-CZ" b="1" dirty="0" smtClean="0">
                <a:latin typeface="Franklin Gothic Book" panose="020B0503020102020204" pitchFamily="34" charset="0"/>
              </a:rPr>
              <a:t>… číslo 13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14 </a:t>
            </a:r>
            <a:r>
              <a:rPr lang="cs-CZ" b="1" dirty="0" smtClean="0">
                <a:latin typeface="Franklin Gothic Book" panose="020B0503020102020204" pitchFamily="34" charset="0"/>
              </a:rPr>
              <a:t>… číslo 14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15</a:t>
            </a:r>
            <a:r>
              <a:rPr lang="cs-CZ" b="1" dirty="0" smtClean="0">
                <a:latin typeface="Franklin Gothic Book" panose="020B0503020102020204" pitchFamily="34" charset="0"/>
              </a:rPr>
              <a:t> … číslo 15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16</a:t>
            </a:r>
            <a:r>
              <a:rPr lang="cs-CZ" b="1" dirty="0" smtClean="0">
                <a:latin typeface="Franklin Gothic Book" panose="020B0503020102020204" pitchFamily="34" charset="0"/>
              </a:rPr>
              <a:t>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číslo 16 je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17</a:t>
            </a:r>
            <a:r>
              <a:rPr lang="cs-CZ" b="1" dirty="0" smtClean="0">
                <a:latin typeface="Franklin Gothic Book" panose="020B0503020102020204" pitchFamily="34" charset="0"/>
              </a:rPr>
              <a:t> … číslo 17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18 </a:t>
            </a:r>
            <a:r>
              <a:rPr lang="cs-CZ" b="1" dirty="0" smtClean="0">
                <a:latin typeface="Franklin Gothic Book" panose="020B0503020102020204" pitchFamily="34" charset="0"/>
              </a:rPr>
              <a:t>… číslo 18 není dělitelné 4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19</a:t>
            </a:r>
            <a:r>
              <a:rPr lang="cs-CZ" b="1" dirty="0" smtClean="0">
                <a:latin typeface="Franklin Gothic Book" panose="020B0503020102020204" pitchFamily="34" charset="0"/>
              </a:rPr>
              <a:t> … číslo 19 není dělitelné 4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2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dirty="0" smtClean="0">
                <a:latin typeface="Franklin Gothic Book" panose="020B0503020102020204" pitchFamily="34" charset="0"/>
              </a:rPr>
              <a:t>Které číslice je třeba doplnit do </a:t>
            </a:r>
            <a:r>
              <a:rPr lang="cs-CZ" dirty="0" smtClean="0">
                <a:latin typeface="Franklin Gothic Book" panose="020B0503020102020204" pitchFamily="34" charset="0"/>
              </a:rPr>
              <a:t>prázdných rámečků, mají-li vzniklá čísla být dělitelná čtyřmi i devíti? Vypište všechny možnosti.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55679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Franklin Gothic Book" panose="020B0503020102020204" pitchFamily="34" charset="0"/>
              </a:rPr>
              <a:t>2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7       0</a:t>
            </a:r>
            <a:r>
              <a:rPr lang="cs-CZ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1 1         </a:t>
            </a:r>
            <a:r>
              <a:rPr lang="cs-CZ" dirty="0" smtClean="0">
                <a:latin typeface="Franklin Gothic Book" panose="020B0503020102020204" pitchFamily="34" charset="0"/>
              </a:rPr>
              <a:t>2  	</a:t>
            </a:r>
            <a:r>
              <a:rPr lang="cs-CZ" dirty="0" smtClean="0">
                <a:latin typeface="Franklin Gothic Book" panose="020B0503020102020204" pitchFamily="34" charset="0"/>
              </a:rPr>
              <a:t>73 36</a:t>
            </a:r>
            <a:r>
              <a:rPr lang="cs-CZ" dirty="0" smtClean="0">
                <a:latin typeface="Franklin Gothic Book" panose="020B0503020102020204" pitchFamily="34" charset="0"/>
              </a:rPr>
              <a:t>                     7 95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99825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555875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44008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00192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ový popisek 5"/>
          <p:cNvSpPr/>
          <p:nvPr/>
        </p:nvSpPr>
        <p:spPr>
          <a:xfrm>
            <a:off x="6911752" y="1169169"/>
            <a:ext cx="2232248" cy="1513909"/>
          </a:xfrm>
          <a:prstGeom prst="wedgeRoundRectCallout">
            <a:avLst>
              <a:gd name="adj1" fmla="val -70118"/>
              <a:gd name="adj2" fmla="val -42996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Kdy je číslo dělitelné </a:t>
            </a:r>
            <a:r>
              <a:rPr lang="cs-CZ" dirty="0" smtClean="0">
                <a:latin typeface="Franklin Gothic Book" panose="020B0503020102020204" pitchFamily="34" charset="0"/>
              </a:rPr>
              <a:t>4? </a:t>
            </a:r>
            <a:r>
              <a:rPr lang="cs-CZ" dirty="0" smtClean="0">
                <a:latin typeface="Franklin Gothic Book" panose="020B0503020102020204" pitchFamily="34" charset="0"/>
              </a:rPr>
              <a:t>… </a:t>
            </a:r>
            <a:r>
              <a:rPr lang="cs-CZ" dirty="0" smtClean="0">
                <a:latin typeface="Franklin Gothic Book" panose="020B0503020102020204" pitchFamily="34" charset="0"/>
              </a:rPr>
              <a:t>když je jeho poslední dvojčíslí dělitelné 4.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467544" y="2131985"/>
            <a:ext cx="2376363" cy="1476163"/>
          </a:xfrm>
          <a:prstGeom prst="wedgeRoundRectCallout">
            <a:avLst>
              <a:gd name="adj1" fmla="val 91162"/>
              <a:gd name="adj2" fmla="val -48558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Kdy je číslo dělitelné </a:t>
            </a:r>
            <a:r>
              <a:rPr lang="cs-CZ" dirty="0" smtClean="0">
                <a:latin typeface="Franklin Gothic Book" panose="020B0503020102020204" pitchFamily="34" charset="0"/>
              </a:rPr>
              <a:t>9? … když je jeho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dělitelný 9.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2050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270" y="70449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5940152" y="309939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0, 5, 8, 6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11560" y="393305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</a:t>
            </a:r>
            <a:r>
              <a:rPr lang="cs-CZ" b="1" dirty="0" smtClean="0">
                <a:latin typeface="Franklin Gothic Book" panose="020B0503020102020204" pitchFamily="34" charset="0"/>
              </a:rPr>
              <a:t>3: </a:t>
            </a:r>
            <a:r>
              <a:rPr lang="cs-CZ" dirty="0" smtClean="0">
                <a:latin typeface="Franklin Gothic Book" panose="020B0503020102020204" pitchFamily="34" charset="0"/>
              </a:rPr>
              <a:t>Najděte největší čtyřciferné číslo dělitelné čtyřmi.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869290" y="44371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9 996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 animBg="1"/>
      <p:bldP spid="10" grpId="0" animBg="1"/>
      <p:bldP spid="12" grpId="0" animBg="1"/>
      <p:bldP spid="13" grpId="0" animBg="1"/>
      <p:bldP spid="6" grpId="0" animBg="1"/>
      <p:bldP spid="14" grpId="0" animBg="1"/>
      <p:bldP spid="15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</a:t>
            </a:r>
            <a:r>
              <a:rPr lang="cs-CZ" b="1" dirty="0" smtClean="0">
                <a:latin typeface="Franklin Gothic Book" panose="020B0503020102020204" pitchFamily="34" charset="0"/>
              </a:rPr>
              <a:t>4:</a:t>
            </a:r>
            <a:r>
              <a:rPr lang="cs-CZ" dirty="0" smtClean="0">
                <a:latin typeface="Franklin Gothic Book" panose="020B0503020102020204" pitchFamily="34" charset="0"/>
              </a:rPr>
              <a:t> Dokážete z 368 zápalek vytvořit</a:t>
            </a:r>
          </a:p>
          <a:p>
            <a:pPr marL="342900" indent="-342900">
              <a:buAutoNum type="alphaLcParenR"/>
            </a:pPr>
            <a:r>
              <a:rPr lang="cs-CZ" dirty="0">
                <a:latin typeface="Franklin Gothic Book" panose="020B0503020102020204" pitchFamily="34" charset="0"/>
              </a:rPr>
              <a:t>č</a:t>
            </a:r>
            <a:r>
              <a:rPr lang="cs-CZ" dirty="0" smtClean="0">
                <a:latin typeface="Franklin Gothic Book" panose="020B0503020102020204" pitchFamily="34" charset="0"/>
              </a:rPr>
              <a:t>tverce</a:t>
            </a:r>
          </a:p>
          <a:p>
            <a:pPr marL="342900" indent="-342900">
              <a:buAutoNum type="alphaLcParenR"/>
            </a:pPr>
            <a:r>
              <a:rPr lang="cs-CZ" dirty="0">
                <a:latin typeface="Franklin Gothic Book" panose="020B0503020102020204" pitchFamily="34" charset="0"/>
              </a:rPr>
              <a:t>t</a:t>
            </a:r>
            <a:r>
              <a:rPr lang="cs-CZ" dirty="0" smtClean="0">
                <a:latin typeface="Franklin Gothic Book" panose="020B0503020102020204" pitchFamily="34" charset="0"/>
              </a:rPr>
              <a:t>rojúhelníky</a:t>
            </a:r>
          </a:p>
          <a:p>
            <a:r>
              <a:rPr lang="cs-CZ" dirty="0">
                <a:latin typeface="Franklin Gothic Book" panose="020B0503020102020204" pitchFamily="34" charset="0"/>
              </a:rPr>
              <a:t>t</a:t>
            </a:r>
            <a:r>
              <a:rPr lang="cs-CZ" dirty="0" smtClean="0">
                <a:latin typeface="Franklin Gothic Book" panose="020B0503020102020204" pitchFamily="34" charset="0"/>
              </a:rPr>
              <a:t>ak, aby žádná zápalka nezbyla?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335699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</a:t>
            </a:r>
            <a:r>
              <a:rPr lang="cs-CZ" b="1" dirty="0" smtClean="0">
                <a:latin typeface="Franklin Gothic Book" panose="020B0503020102020204" pitchFamily="34" charset="0"/>
              </a:rPr>
              <a:t>5:</a:t>
            </a:r>
            <a:r>
              <a:rPr lang="cs-CZ" dirty="0" smtClean="0">
                <a:latin typeface="Franklin Gothic Book" panose="020B0503020102020204" pitchFamily="34" charset="0"/>
              </a:rPr>
              <a:t> Napište alespoň pět různých pěticiferných čísel dělitelných čtyřmi.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C:\Users\Uživatel\AppData\Local\Microsoft\Windows\Temporary Internet Files\Content.IE5\KLT3B6PQ\MC900383742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524" y="365660"/>
            <a:ext cx="1811426" cy="156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642563" y="2276871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368 – 68 je dělitelné 4, tudíž čtverce vytvořit lze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368 – 3 + 6 + 8 = 17, není dělitelné 3, trojúhelníky nesestavíme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55875" y="4011334"/>
            <a:ext cx="6120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Takových čísel existuje opravdu mnoho, při výběru si musíme pouze dát pozor na znak dělitelnosti čtyřmi – poslední dvojčíslí musí být dělitelné čtyřmi.</a:t>
            </a:r>
          </a:p>
        </p:txBody>
      </p:sp>
    </p:spTree>
    <p:extLst>
      <p:ext uri="{BB962C8B-B14F-4D97-AF65-F5344CB8AC3E}">
        <p14:creationId xmlns:p14="http://schemas.microsoft.com/office/powerpoint/2010/main" val="11734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47667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</a:t>
            </a:r>
            <a:r>
              <a:rPr lang="cs-CZ" b="1" dirty="0">
                <a:latin typeface="Franklin Gothic Book" panose="020B0503020102020204" pitchFamily="34" charset="0"/>
              </a:rPr>
              <a:t>6</a:t>
            </a:r>
            <a:r>
              <a:rPr lang="cs-CZ" b="1" dirty="0" smtClean="0">
                <a:latin typeface="Franklin Gothic Book" panose="020B0503020102020204" pitchFamily="34" charset="0"/>
              </a:rPr>
              <a:t>:</a:t>
            </a:r>
            <a:r>
              <a:rPr lang="cs-CZ" dirty="0" smtClean="0">
                <a:latin typeface="Franklin Gothic Book" panose="020B0503020102020204" pitchFamily="34" charset="0"/>
              </a:rPr>
              <a:t> Každý letopočet po roce 1582, který je dělitelný čtyřmi, jest rokem přestupným, vyjma letopočty stem dělitelné; z těchto jsou jen ty přestupné, u nichž je počet set čtyřmi dělitelný.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Stanovte, která z let byla nebo budou přestupná: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1628, 1700, 1834, 1880, 1900, 1910, 1944, 2000, 2412, 2700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b) Jmenujte přestupné roky, které jste již sami prožili, a vypočtěte, kolik dní uplynulo od vašeho narození.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63688" y="3356992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1628, 1880, 1944, 2000, 2412</a:t>
            </a:r>
          </a:p>
          <a:p>
            <a:pPr marL="342900" indent="-342900">
              <a:buAutoNum type="alphaLcParenR"/>
            </a:pP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rok 1700 má počet set čtyřmi nedělitelný; 1834 – není dělitelné 4; 1900 je stejný případ jako 1700; 1910 – 10 není dělitelné 4; 2700 je opět s počtem set nedělitelným čtyřmi.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b) dle vlastního výpočtu</a:t>
            </a:r>
            <a:r>
              <a:rPr lang="cs-CZ" b="1" dirty="0" smtClean="0">
                <a:latin typeface="Franklin Gothic Book" panose="020B0503020102020204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Historická poznámka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1412776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Složité pravidlo o přestupných rocích přijal roku 1582 papež Řehoř XIII. na radu astronomů. Do té doby platil tzv. „juliánský kalendář“, uzákoněný Juliem </a:t>
            </a:r>
            <a:r>
              <a:rPr lang="cs-CZ" sz="2400" dirty="0" err="1" smtClean="0">
                <a:latin typeface="Franklin Gothic Book" panose="020B0503020102020204" pitchFamily="34" charset="0"/>
              </a:rPr>
              <a:t>Ceasarem</a:t>
            </a:r>
            <a:r>
              <a:rPr lang="cs-CZ" sz="2400" dirty="0" smtClean="0">
                <a:latin typeface="Franklin Gothic Book" panose="020B0503020102020204" pitchFamily="34" charset="0"/>
              </a:rPr>
              <a:t> r. 46 př. Kr. V něm byl každý čtvrtý rok přestupný, tj. měl 366 místo běžných 365 dní. Juliánský kalendář by byl ideální, kdyby skutečný astronomický kalendář měl 365,25 dne. Protože je rok o něco kratší (365,2422 dne), byla v novém tzv. gregoriánském kalendáři zrušena přestupnost letopočtů dělitelných stem. Tak bylo dosaženo toho, že jeden kalendářní rok má průměrně 365,24 dne.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4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osmi?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357" y="1844824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osmi, jestliže je jeho poslední trojčíslí dělitelné osmi.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05461" y="3646303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Při řešení úloh budeme využívat právě nabytých znalostí o dělitelnosti čtyřmi pouze s rozdílem, že se podíváme na poslední trojčíslí daného čísla.</a:t>
            </a:r>
            <a:endParaRPr lang="cs-CZ" b="1" i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990</TotalTime>
  <Words>910</Words>
  <Application>Microsoft Office PowerPoint</Application>
  <PresentationFormat>Předvádění na obrazovce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105</cp:revision>
  <dcterms:created xsi:type="dcterms:W3CDTF">2014-01-08T20:11:12Z</dcterms:created>
  <dcterms:modified xsi:type="dcterms:W3CDTF">2014-05-14T21:55:22Z</dcterms:modified>
</cp:coreProperties>
</file>