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7" r:id="rId4"/>
    <p:sldId id="275" r:id="rId5"/>
    <p:sldId id="268" r:id="rId6"/>
    <p:sldId id="269" r:id="rId7"/>
    <p:sldId id="266" r:id="rId8"/>
    <p:sldId id="271" r:id="rId9"/>
    <p:sldId id="27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100000">
                <a:srgbClr val="FFFFFF">
                  <a:alpha val="76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11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100000">
                <a:srgbClr val="FFFFFF">
                  <a:alpha val="62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12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13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Subtitle 2"/>
          <p:cNvSpPr txBox="1">
            <a:spLocks noGrp="1"/>
          </p:cNvSpPr>
          <p:nvPr>
            <p:ph type="subTitle" idx="1"/>
          </p:nvPr>
        </p:nvSpPr>
        <p:spPr>
          <a:xfrm>
            <a:off x="1473793" y="5052544"/>
            <a:ext cx="5637010" cy="882121"/>
          </a:xfrm>
        </p:spPr>
        <p:txBody>
          <a:bodyPr/>
          <a:lstStyle>
            <a:lvl1pPr marL="0" indent="0">
              <a:buNone/>
              <a:defRPr>
                <a:solidFill>
                  <a:srgbClr val="212745"/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7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608FB0-EC43-47AB-B812-B88528A8D7DC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612E1C-0657-4D95-8B2A-55DCC0650ACE}" type="slidenum">
              <a:t>‹#›</a:t>
            </a:fld>
            <a:endParaRPr lang="cs-CZ"/>
          </a:p>
        </p:txBody>
      </p:sp>
      <p:sp>
        <p:nvSpPr>
          <p:cNvPr id="10" name="Title 1"/>
          <p:cNvSpPr txBox="1">
            <a:spLocks noGrp="1"/>
          </p:cNvSpPr>
          <p:nvPr>
            <p:ph type="ctrTitle"/>
          </p:nvPr>
        </p:nvSpPr>
        <p:spPr>
          <a:xfrm>
            <a:off x="817583" y="3132286"/>
            <a:ext cx="7175351" cy="1793165"/>
          </a:xfrm>
        </p:spPr>
        <p:txBody>
          <a:bodyPr/>
          <a:lstStyle>
            <a:lvl1pPr marL="640080" indent="-457200" algn="l">
              <a:defRPr sz="5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8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1904996" y="731520"/>
            <a:ext cx="6400800" cy="347472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5B0827-5FCC-4B8E-8A29-A1B4E8ED6FAD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7BC053-F148-4226-B9D9-1024E0E3FDF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83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1153762" y="376513"/>
            <a:ext cx="2057400" cy="5238341"/>
          </a:xfrm>
        </p:spPr>
        <p:txBody>
          <a:bodyPr vert="eaVert"/>
          <a:lstStyle>
            <a:lvl1pPr algn="l"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3324109" y="731520"/>
            <a:ext cx="4829284" cy="489472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6CCDF2-7F25-49D1-B0CB-C66E1A054D73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77884C-B3ED-442B-AC24-F4579CA302B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03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8D808B-7611-49A9-93E2-30C03C293AD1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8FFF70-40EC-41B6-BD51-3F1AE4D796E9}" type="slidenum">
              <a:t>‹#›</a:t>
            </a:fld>
            <a:endParaRPr lang="cs-CZ"/>
          </a:p>
        </p:txBody>
      </p:sp>
      <p:sp>
        <p:nvSpPr>
          <p:cNvPr id="5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6" name="Content Placeholder 9"/>
          <p:cNvSpPr txBox="1">
            <a:spLocks noGrp="1"/>
          </p:cNvSpPr>
          <p:nvPr>
            <p:ph idx="1"/>
          </p:nvPr>
        </p:nvSpPr>
        <p:spPr>
          <a:xfrm>
            <a:off x="1143000" y="731520"/>
            <a:ext cx="6400800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6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100000">
                <a:srgbClr val="FFFFFF">
                  <a:alpha val="77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100000">
                <a:srgbClr val="FFFFFF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9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xfrm>
            <a:off x="2033195" y="2172650"/>
            <a:ext cx="5966670" cy="2423342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2"/>
          <p:cNvSpPr txBox="1">
            <a:spLocks noGrp="1"/>
          </p:cNvSpPr>
          <p:nvPr>
            <p:ph type="body" idx="1"/>
          </p:nvPr>
        </p:nvSpPr>
        <p:spPr>
          <a:xfrm>
            <a:off x="2022442" y="4607515"/>
            <a:ext cx="5970492" cy="835459"/>
          </a:xfrm>
        </p:spPr>
        <p:txBody>
          <a:bodyPr/>
          <a:lstStyle>
            <a:lvl1pPr marL="0" indent="0" algn="r">
              <a:buNone/>
              <a:defRPr sz="2000">
                <a:solidFill>
                  <a:srgbClr val="212745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A2C065-490B-483A-B720-A6162A7FBE1A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AF395D-6C05-44D3-A059-A14DDE04696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7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728D6E-DEF5-4A5A-97A1-86EC32E87640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DE1DC6-4F10-4361-9CD1-B5B59DEF6D43}" type="slidenum">
              <a:t>‹#›</a:t>
            </a:fld>
            <a:endParaRPr lang="cs-CZ"/>
          </a:p>
        </p:txBody>
      </p:sp>
      <p:sp>
        <p:nvSpPr>
          <p:cNvPr id="5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6" name="Content Placeholder 8"/>
          <p:cNvSpPr txBox="1">
            <a:spLocks noGrp="1"/>
          </p:cNvSpPr>
          <p:nvPr>
            <p:ph idx="1"/>
          </p:nvPr>
        </p:nvSpPr>
        <p:spPr>
          <a:xfrm>
            <a:off x="1143000" y="731520"/>
            <a:ext cx="3346704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Content Placeholder 10"/>
          <p:cNvSpPr txBox="1">
            <a:spLocks noGrp="1"/>
          </p:cNvSpPr>
          <p:nvPr>
            <p:ph idx="2"/>
          </p:nvPr>
        </p:nvSpPr>
        <p:spPr>
          <a:xfrm>
            <a:off x="4645152" y="731520"/>
            <a:ext cx="3346704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6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1"/>
          </p:nvPr>
        </p:nvSpPr>
        <p:spPr>
          <a:xfrm>
            <a:off x="1143000" y="731520"/>
            <a:ext cx="3346704" cy="639759"/>
          </a:xfrm>
        </p:spPr>
        <p:txBody>
          <a:bodyPr anchor="b" anchorCtr="1"/>
          <a:lstStyle>
            <a:lvl1pPr marL="0" indent="0" algn="ctr">
              <a:spcBef>
                <a:spcPts val="600"/>
              </a:spcBef>
              <a:buNone/>
              <a:defRPr sz="2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Content Placeholder 3"/>
          <p:cNvSpPr txBox="1">
            <a:spLocks noGrp="1"/>
          </p:cNvSpPr>
          <p:nvPr>
            <p:ph idx="2"/>
          </p:nvPr>
        </p:nvSpPr>
        <p:spPr>
          <a:xfrm>
            <a:off x="1156450" y="1400330"/>
            <a:ext cx="3346704" cy="2743200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800"/>
            </a:lvl2pPr>
            <a:lvl3pPr>
              <a:defRPr sz="1600"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7300" y="731520"/>
            <a:ext cx="3346704" cy="639759"/>
          </a:xfrm>
        </p:spPr>
        <p:txBody>
          <a:bodyPr anchor="b" anchorCtr="1"/>
          <a:lstStyle>
            <a:lvl1pPr marL="0" indent="0" algn="ctr">
              <a:spcBef>
                <a:spcPts val="600"/>
              </a:spcBef>
              <a:buNone/>
              <a:defRPr sz="2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1399032"/>
            <a:ext cx="3346704" cy="2743200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800"/>
            </a:lvl2pPr>
            <a:lvl3pPr>
              <a:defRPr sz="1600"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C4767E-09C1-4C55-9985-B737BBBE95B9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7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36324E-3C27-4AFC-9B1F-1D7CA636E8B6}" type="slidenum">
              <a:t>‹#›</a:t>
            </a:fld>
            <a:endParaRPr lang="cs-CZ"/>
          </a:p>
        </p:txBody>
      </p:sp>
      <p:sp>
        <p:nvSpPr>
          <p:cNvPr id="9" name="Title 9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7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F4CBE9-5953-4CF3-BE14-2FE543DCB76D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C6DF69-8FBB-46AE-8380-C6DC8AC0DCE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74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82312F-E892-4490-83E0-68B86904325C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233B78-3A24-4ED2-869D-E88101E5D8D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17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099" y="2209803"/>
            <a:ext cx="3636084" cy="1258488"/>
          </a:xfrm>
        </p:spPr>
        <p:txBody>
          <a:bodyPr anchor="b"/>
          <a:lstStyle>
            <a:lvl1pPr marL="228600" indent="-228600" algn="l">
              <a:defRPr sz="2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93515" y="731520"/>
            <a:ext cx="4017087" cy="4894728"/>
          </a:xfrm>
        </p:spPr>
        <p:txBody>
          <a:bodyPr anchor="ctr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075764" y="3497799"/>
            <a:ext cx="3388656" cy="2139522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A47675-1AB9-428E-AC53-B663D34460E5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6A6179-CAE0-4CD1-A2E9-C43869897C4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52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100000">
                <a:srgbClr val="FFFFFF">
                  <a:alpha val="77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8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100000">
                <a:srgbClr val="FFFFFF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9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10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475174" y="1143000"/>
            <a:ext cx="4114800" cy="3127805"/>
          </a:xfrm>
          <a:solidFill>
            <a:srgbClr val="8CC9F7"/>
          </a:solidFill>
        </p:spPr>
        <p:txBody>
          <a:bodyPr anchorCtr="1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7" name="Text Placeholder 3"/>
          <p:cNvSpPr txBox="1">
            <a:spLocks noGrp="1"/>
          </p:cNvSpPr>
          <p:nvPr>
            <p:ph type="body" idx="2"/>
          </p:nvPr>
        </p:nvSpPr>
        <p:spPr>
          <a:xfrm>
            <a:off x="877888" y="1010485"/>
            <a:ext cx="3694111" cy="2163022"/>
          </a:xfrm>
        </p:spPr>
        <p:txBody>
          <a:bodyPr anchor="b"/>
          <a:lstStyle>
            <a:lvl1pPr marL="182880">
              <a:spcBef>
                <a:spcPts val="400"/>
              </a:spcBef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B12754-66E3-4476-BBB1-8852A2A42426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10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6095C2-6296-49E2-A508-CEA492DEC393}" type="slidenum">
              <a:t>‹#›</a:t>
            </a:fld>
            <a:endParaRPr lang="cs-CZ"/>
          </a:p>
        </p:txBody>
      </p:sp>
      <p:sp>
        <p:nvSpPr>
          <p:cNvPr id="11" name="Title 1"/>
          <p:cNvSpPr txBox="1">
            <a:spLocks noGrp="1"/>
          </p:cNvSpPr>
          <p:nvPr>
            <p:ph type="title"/>
          </p:nvPr>
        </p:nvSpPr>
        <p:spPr>
          <a:xfrm>
            <a:off x="727268" y="4464420"/>
            <a:ext cx="6383536" cy="1143000"/>
          </a:xfrm>
        </p:spPr>
        <p:txBody>
          <a:bodyPr anchor="b"/>
          <a:lstStyle>
            <a:lvl1pPr algn="l"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15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D5FF"/>
            </a:gs>
            <a:gs pos="100000">
              <a:srgbClr val="FFFFFF"/>
            </a:gs>
          </a:gsLst>
          <a:path path="circle">
            <a:fillToRect l="20000" t="10000" r="80000" b="9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5105396"/>
            <a:ext cx="9144000" cy="1752603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100000">
                <a:srgbClr val="FFFFFF">
                  <a:alpha val="76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0"/>
            <a:ext cx="9144000" cy="5105396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100000">
                <a:srgbClr val="FFFFFF">
                  <a:alpha val="62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3768306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9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Title Placeholder 1"/>
          <p:cNvSpPr txBox="1">
            <a:spLocks noGrp="1"/>
          </p:cNvSpPr>
          <p:nvPr>
            <p:ph type="title"/>
          </p:nvPr>
        </p:nvSpPr>
        <p:spPr>
          <a:xfrm>
            <a:off x="1793284" y="4372167"/>
            <a:ext cx="6512512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2"/>
          <p:cNvSpPr txBox="1"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1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fld id="{1CBA3380-99C3-416A-A3FA-A6D1C6ED1F35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1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endParaRPr lang="cs-CZ"/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3810003" y="6172200"/>
            <a:ext cx="1828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fld id="{333DE55C-BABE-43C5-8F8D-7D561CB44B97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320040" marR="0" lvl="0" indent="-320040" algn="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C3260C"/>
        </a:buClr>
        <a:buSzPct val="128000"/>
        <a:buFont typeface="Georgia" pitchFamily="18"/>
        <a:buChar char="*"/>
        <a:tabLst/>
        <a:defRPr lang="cs-CZ" sz="4600" b="1" i="0" u="none" strike="noStrike" kern="1200" cap="none" spc="0" baseline="0">
          <a:solidFill>
            <a:srgbClr val="000000"/>
          </a:solidFill>
          <a:uFillTx/>
          <a:latin typeface="Trebuchet MS"/>
          <a:ea typeface=""/>
          <a:cs typeface=""/>
        </a:defRPr>
      </a:lvl1pPr>
    </p:titleStyle>
    <p:bodyStyle>
      <a:lvl1pPr marL="228600" marR="0" lvl="0" indent="-182880" algn="l" defTabSz="914400" rtl="0" fontAlgn="auto" hangingPunct="1">
        <a:lnSpc>
          <a:spcPct val="100000"/>
        </a:lnSpc>
        <a:spcBef>
          <a:spcPts val="5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22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1pPr>
      <a:lvl2pPr marL="548640" marR="0" lvl="1" indent="-182880" algn="l" defTabSz="914400" rtl="0" fontAlgn="auto" hangingPunct="1">
        <a:lnSpc>
          <a:spcPct val="100000"/>
        </a:lnSpc>
        <a:spcBef>
          <a:spcPts val="5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20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2pPr>
      <a:lvl3pPr marL="822960" marR="0" lvl="2" indent="-182880" algn="l" defTabSz="914400" rtl="0" fontAlgn="auto" hangingPunct="1">
        <a:lnSpc>
          <a:spcPct val="100000"/>
        </a:lnSpc>
        <a:spcBef>
          <a:spcPts val="4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8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3pPr>
      <a:lvl4pPr marL="1097280" marR="0" lvl="3" indent="-182880" algn="l" defTabSz="914400" rtl="0" fontAlgn="auto" hangingPunct="1">
        <a:lnSpc>
          <a:spcPct val="100000"/>
        </a:lnSpc>
        <a:spcBef>
          <a:spcPts val="4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6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4pPr>
      <a:lvl5pPr marL="1389888" marR="0" lvl="4" indent="-182880" algn="l" defTabSz="914400" rtl="0" fontAlgn="auto" hangingPunct="1">
        <a:lnSpc>
          <a:spcPct val="100000"/>
        </a:lnSpc>
        <a:spcBef>
          <a:spcPts val="3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4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/>
          <p:nvPr/>
        </p:nvSpPr>
        <p:spPr>
          <a:xfrm>
            <a:off x="357192" y="571499"/>
            <a:ext cx="8458200" cy="48736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9144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 školy: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ZŠ A MŠ ÚDOLÍ DESNÉ, DRUŽSTEVNÍ </a:t>
            </a:r>
            <a:r>
              <a:rPr lang="cs-CZ" sz="1400" b="0" i="0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125, RAPOTÍN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 </a:t>
            </a:r>
            <a:r>
              <a:rPr lang="cs-CZ" sz="1400" b="1" i="0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projektu</a:t>
            </a: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Ve svazkové škole aktivně - interaktivně</a:t>
            </a:r>
            <a:b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</a:b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Číslo projektu: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CZ.1.07/1.4.00/21.3465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Autor: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Mgr. Jana </a:t>
            </a:r>
            <a:r>
              <a:rPr lang="cs-CZ" sz="1400" b="0" i="0" u="none" strike="noStrike" kern="1200" cap="none" spc="400" baseline="0" dirty="0" err="1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Učňová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Tematický okruh: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/>
            </a:r>
            <a:b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</a:b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</a:t>
            </a:r>
            <a:r>
              <a:rPr lang="cs-CZ" sz="1400" b="1" i="0" u="none" strike="noStrike" kern="1200" cap="none" spc="400" baseline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: </a:t>
            </a:r>
            <a:r>
              <a:rPr lang="cs-CZ" sz="1400" i="0" u="none" strike="noStrike" kern="1200" cap="none" spc="400" baseline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EU OPVK </a:t>
            </a:r>
            <a:r>
              <a:rPr lang="cs-CZ" sz="1400" b="0" i="0" u="none" strike="noStrike" kern="1200" cap="none" spc="400" baseline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VY_32_INOVACE_04_DĚLITELNOST</a:t>
            </a:r>
            <a:r>
              <a:rPr lang="cs-CZ" sz="1400" spc="400" smtClean="0">
                <a:solidFill>
                  <a:srgbClr val="000000"/>
                </a:solidFill>
                <a:latin typeface="Franklin Gothic Book" pitchFamily="34"/>
                <a:ea typeface=""/>
                <a:cs typeface="Times New Roman" pitchFamily="18"/>
              </a:rPr>
              <a:t>_5_10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Vytvořeno: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-</a:t>
            </a:r>
            <a:r>
              <a:rPr lang="cs-CZ" sz="1400" i="1" kern="0" spc="400" dirty="0" smtClean="0">
                <a:solidFill>
                  <a:srgbClr val="000000"/>
                </a:solidFill>
                <a:latin typeface="Franklin Gothic Book" pitchFamily="34"/>
                <a:ea typeface=""/>
                <a:cs typeface="Times New Roman" pitchFamily="18"/>
              </a:rPr>
              <a:t>březen</a:t>
            </a:r>
            <a:r>
              <a:rPr lang="cs-CZ" sz="1400" b="0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 </a:t>
            </a:r>
            <a:r>
              <a:rPr lang="cs-CZ" sz="1400" b="0" i="1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2014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Anotace: </a:t>
            </a: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0" i="1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-tato prezentace </a:t>
            </a:r>
            <a:r>
              <a:rPr lang="cs-CZ" sz="1400" b="0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slouží žákům k seznámení s učivem dělitelnosti,</a:t>
            </a:r>
            <a:r>
              <a:rPr lang="cs-CZ" sz="1400" b="0" i="1" u="none" strike="noStrike" kern="1200" cap="none" spc="40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 pojmem samotným, procvičování na příkladech; doporučuji tento materiál k úvodu do látky, procvičování, nebo domácí samostatné přípravě žáků</a:t>
            </a: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spc="400" dirty="0" smtClean="0">
                <a:solidFill>
                  <a:srgbClr val="000000"/>
                </a:solidFill>
                <a:latin typeface="Franklin Gothic Book" pitchFamily="34"/>
                <a:cs typeface="Times New Roman" pitchFamily="18"/>
              </a:rPr>
              <a:t>Zdroj:</a:t>
            </a: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dirty="0">
                <a:latin typeface="Franklin Gothic Book" panose="020B0503020102020204" pitchFamily="34" charset="0"/>
              </a:rPr>
              <a:t>HERMAN. </a:t>
            </a:r>
            <a:r>
              <a:rPr lang="cs-CZ" sz="1400" i="1" dirty="0">
                <a:latin typeface="Franklin Gothic Book" panose="020B0503020102020204" pitchFamily="34" charset="0"/>
              </a:rPr>
              <a:t>Matematika: dělitelnost</a:t>
            </a:r>
            <a:r>
              <a:rPr lang="cs-CZ" sz="1400" dirty="0">
                <a:latin typeface="Franklin Gothic Book" panose="020B0503020102020204" pitchFamily="34" charset="0"/>
              </a:rPr>
              <a:t>. 2. vyd. Praha: Prometheus, 2003, 100 s. Učebnice pro základní školy (Prometheus). ISBN </a:t>
            </a:r>
            <a:r>
              <a:rPr lang="cs-CZ" sz="1400" dirty="0" smtClean="0">
                <a:latin typeface="Franklin Gothic Book" panose="020B0503020102020204" pitchFamily="34" charset="0"/>
              </a:rPr>
              <a:t>80-719-6261-9</a:t>
            </a:r>
          </a:p>
          <a:p>
            <a:pPr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dirty="0" smtClean="0">
                <a:latin typeface="Franklin Gothic Book" panose="020B0503020102020204" pitchFamily="34" charset="0"/>
              </a:rPr>
              <a:t>TAIŠL, VOJÁČEK.</a:t>
            </a:r>
            <a:r>
              <a:rPr lang="cs-CZ" sz="1400" dirty="0">
                <a:latin typeface="Franklin Gothic Book" panose="020B0503020102020204" pitchFamily="34" charset="0"/>
              </a:rPr>
              <a:t> </a:t>
            </a:r>
            <a:r>
              <a:rPr lang="cs-CZ" sz="1400" i="1" dirty="0" smtClean="0">
                <a:latin typeface="Franklin Gothic Book" panose="020B0503020102020204" pitchFamily="34" charset="0"/>
              </a:rPr>
              <a:t>Aritmetika pro sedmý ročník</a:t>
            </a:r>
            <a:r>
              <a:rPr lang="cs-CZ" sz="1400" dirty="0" smtClean="0">
                <a:latin typeface="Franklin Gothic Book" panose="020B0503020102020204" pitchFamily="34" charset="0"/>
              </a:rPr>
              <a:t>. 12</a:t>
            </a:r>
            <a:r>
              <a:rPr lang="cs-CZ" sz="1400" dirty="0">
                <a:latin typeface="Franklin Gothic Book" panose="020B0503020102020204" pitchFamily="34" charset="0"/>
              </a:rPr>
              <a:t>. vyd. Praha: </a:t>
            </a:r>
            <a:r>
              <a:rPr lang="cs-CZ" sz="1400" dirty="0" smtClean="0">
                <a:latin typeface="Franklin Gothic Book" panose="020B0503020102020204" pitchFamily="34" charset="0"/>
              </a:rPr>
              <a:t>SPN, 1975, 150 </a:t>
            </a:r>
            <a:r>
              <a:rPr lang="cs-CZ" sz="1400" dirty="0">
                <a:latin typeface="Franklin Gothic Book" panose="020B0503020102020204" pitchFamily="34" charset="0"/>
              </a:rPr>
              <a:t>s. Učebnice pro základní </a:t>
            </a:r>
            <a:r>
              <a:rPr lang="cs-CZ" sz="1400" dirty="0" smtClean="0">
                <a:latin typeface="Franklin Gothic Book" panose="020B0503020102020204" pitchFamily="34" charset="0"/>
              </a:rPr>
              <a:t>devítileté školy (SPN). </a:t>
            </a:r>
            <a:r>
              <a:rPr lang="cs-CZ" sz="1400" dirty="0">
                <a:latin typeface="Franklin Gothic Book" panose="020B0503020102020204" pitchFamily="34" charset="0"/>
              </a:rPr>
              <a:t>ISBN </a:t>
            </a:r>
            <a:r>
              <a:rPr lang="cs-CZ" sz="1400" dirty="0" smtClean="0">
                <a:latin typeface="Franklin Gothic Book" panose="020B0503020102020204" pitchFamily="34" charset="0"/>
              </a:rPr>
              <a:t>14-409-75</a:t>
            </a:r>
            <a:endParaRPr lang="cs-CZ" sz="1400" dirty="0">
              <a:latin typeface="Franklin Gothic Book" panose="020B0503020102020204" pitchFamily="34" charset="0"/>
            </a:endParaRP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u="none" strike="noStrike" kern="1200" cap="none" spc="400" baseline="0" dirty="0">
              <a:solidFill>
                <a:srgbClr val="000000"/>
              </a:solidFill>
              <a:uFillTx/>
              <a:latin typeface="Franklin Gothic Book" panose="020B0503020102020204" pitchFamily="34" charset="0"/>
              <a:ea typeface=""/>
              <a:cs typeface="Times New Roman" pitchFamily="1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555876" y="5445123"/>
            <a:ext cx="4537079" cy="9858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Teorie – Kdy je číslo dělitelné pěti?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9357" y="1988840"/>
            <a:ext cx="8568952" cy="107721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latin typeface="Franklin Gothic Book" panose="020B0503020102020204" pitchFamily="34" charset="0"/>
              </a:rPr>
              <a:t>Číslo je dělitelné pěti, jestliže má na místě jednotek číslici 0 nebo 5.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83568" y="4149080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Příklad:</a:t>
            </a:r>
            <a:r>
              <a:rPr lang="cs-CZ" dirty="0" smtClean="0">
                <a:latin typeface="Franklin Gothic Book" panose="020B0503020102020204" pitchFamily="34" charset="0"/>
              </a:rPr>
              <a:t> Rozhodněte, zdali jsou čísla 32, 55, 80, 90, 103, 130, 135, 215, 1 035, 3 202, 3 120, 51 429, 53 240 dělitelná pěti.</a:t>
            </a:r>
            <a:endParaRPr lang="cs-CZ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0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71608" y="938337"/>
            <a:ext cx="84791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Znak dělitelnosti pěti je velmi snadný, nebude pro vás tedy jakýkoliv problém rozhodnout o řešení této úlohy. U všech čísel dělitelných pěti si ověříme své rozhodnutí dělením.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584469" y="2028805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32</a:t>
            </a:r>
            <a:r>
              <a:rPr lang="cs-CZ" dirty="0" smtClean="0">
                <a:latin typeface="Franklin Gothic Book" panose="020B0503020102020204" pitchFamily="34" charset="0"/>
              </a:rPr>
              <a:t> … na místě jednotek je číslice 2 … 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není dělitelné pěti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55</a:t>
            </a:r>
            <a:r>
              <a:rPr lang="cs-CZ" dirty="0">
                <a:latin typeface="Franklin Gothic Book" panose="020B0503020102020204" pitchFamily="34" charset="0"/>
              </a:rPr>
              <a:t> </a:t>
            </a:r>
            <a:r>
              <a:rPr lang="cs-CZ" dirty="0" smtClean="0">
                <a:latin typeface="Franklin Gothic Book" panose="020B0503020102020204" pitchFamily="34" charset="0"/>
              </a:rPr>
              <a:t>… na místě jednotek je číslice 5 …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je dělitelné pěti </a:t>
            </a:r>
            <a:r>
              <a:rPr lang="cs-CZ" dirty="0" smtClean="0">
                <a:latin typeface="Franklin Gothic Book" panose="020B0503020102020204" pitchFamily="34" charset="0"/>
              </a:rPr>
              <a:t>… 55 : 5 = 11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80</a:t>
            </a:r>
            <a:r>
              <a:rPr lang="cs-CZ" dirty="0" smtClean="0">
                <a:latin typeface="Franklin Gothic Book" panose="020B0503020102020204" pitchFamily="34" charset="0"/>
              </a:rPr>
              <a:t> … na místě jednotek je číslice 0 …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je dělitelné pěti </a:t>
            </a:r>
            <a:r>
              <a:rPr lang="cs-CZ" dirty="0" smtClean="0">
                <a:latin typeface="Franklin Gothic Book" panose="020B0503020102020204" pitchFamily="34" charset="0"/>
              </a:rPr>
              <a:t>… 80 : 5 = 16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90</a:t>
            </a:r>
            <a:r>
              <a:rPr lang="cs-CZ" dirty="0" smtClean="0">
                <a:latin typeface="Franklin Gothic Book" panose="020B0503020102020204" pitchFamily="34" charset="0"/>
              </a:rPr>
              <a:t> … na místě jednotek je číslice 0 …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je dělitelné pěti </a:t>
            </a:r>
            <a:r>
              <a:rPr lang="cs-CZ" dirty="0" smtClean="0">
                <a:latin typeface="Franklin Gothic Book" panose="020B0503020102020204" pitchFamily="34" charset="0"/>
              </a:rPr>
              <a:t>… 90 : 5 = 18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103</a:t>
            </a:r>
            <a:r>
              <a:rPr lang="cs-CZ" dirty="0" smtClean="0">
                <a:latin typeface="Franklin Gothic Book" panose="020B0503020102020204" pitchFamily="34" charset="0"/>
              </a:rPr>
              <a:t> … na místě jednotek je číslice 2 …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není dělitelné pěti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endParaRPr lang="cs-CZ" b="1" dirty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130</a:t>
            </a:r>
            <a:r>
              <a:rPr lang="cs-CZ" dirty="0" smtClean="0">
                <a:latin typeface="Franklin Gothic Book" panose="020B0503020102020204" pitchFamily="34" charset="0"/>
              </a:rPr>
              <a:t> … ne místě jednotek je číslice 0 …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je dělitelné pěti </a:t>
            </a:r>
            <a:r>
              <a:rPr lang="cs-CZ" dirty="0" smtClean="0">
                <a:latin typeface="Franklin Gothic Book" panose="020B0503020102020204" pitchFamily="34" charset="0"/>
              </a:rPr>
              <a:t>… 130 : 5 = 26 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endParaRPr lang="cs-CZ" b="1" dirty="0" smtClean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205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84469" y="548680"/>
            <a:ext cx="79928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135</a:t>
            </a:r>
            <a:r>
              <a:rPr lang="cs-CZ" dirty="0" smtClean="0">
                <a:latin typeface="Franklin Gothic Book" panose="020B0503020102020204" pitchFamily="34" charset="0"/>
              </a:rPr>
              <a:t> … na místě jednotek je číslice 5 …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je dělitelné pěti </a:t>
            </a:r>
            <a:r>
              <a:rPr lang="cs-CZ" dirty="0" smtClean="0">
                <a:latin typeface="Franklin Gothic Book" panose="020B0503020102020204" pitchFamily="34" charset="0"/>
              </a:rPr>
              <a:t>… 135 : 5 = 27</a:t>
            </a:r>
            <a:endParaRPr lang="cs-CZ" b="1" dirty="0">
              <a:latin typeface="Franklin Gothic Book" panose="020B0503020102020204" pitchFamily="34" charset="0"/>
            </a:endParaRPr>
          </a:p>
          <a:p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215</a:t>
            </a:r>
            <a:r>
              <a:rPr lang="cs-CZ" b="1" dirty="0" smtClean="0">
                <a:latin typeface="Franklin Gothic Book" panose="020B0503020102020204" pitchFamily="34" charset="0"/>
              </a:rPr>
              <a:t> </a:t>
            </a:r>
            <a:r>
              <a:rPr lang="cs-CZ" dirty="0" smtClean="0">
                <a:latin typeface="Franklin Gothic Book" panose="020B0503020102020204" pitchFamily="34" charset="0"/>
              </a:rPr>
              <a:t>… </a:t>
            </a:r>
            <a:r>
              <a:rPr lang="cs-CZ" dirty="0">
                <a:latin typeface="Franklin Gothic Book" panose="020B0503020102020204" pitchFamily="34" charset="0"/>
              </a:rPr>
              <a:t>na místě jednotek je číslice 5 … </a:t>
            </a:r>
            <a:r>
              <a:rPr lang="cs-CZ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je dělitelné pěti </a:t>
            </a:r>
            <a:r>
              <a:rPr lang="cs-CZ" dirty="0">
                <a:latin typeface="Franklin Gothic Book" panose="020B0503020102020204" pitchFamily="34" charset="0"/>
              </a:rPr>
              <a:t>… </a:t>
            </a:r>
            <a:r>
              <a:rPr lang="cs-CZ" dirty="0" smtClean="0">
                <a:latin typeface="Franklin Gothic Book" panose="020B0503020102020204" pitchFamily="34" charset="0"/>
              </a:rPr>
              <a:t>215 </a:t>
            </a:r>
            <a:r>
              <a:rPr lang="cs-CZ" dirty="0">
                <a:latin typeface="Franklin Gothic Book" panose="020B0503020102020204" pitchFamily="34" charset="0"/>
              </a:rPr>
              <a:t>: 5 = </a:t>
            </a:r>
            <a:r>
              <a:rPr lang="cs-CZ" dirty="0" smtClean="0">
                <a:latin typeface="Franklin Gothic Book" panose="020B0503020102020204" pitchFamily="34" charset="0"/>
              </a:rPr>
              <a:t>43</a:t>
            </a:r>
            <a:endParaRPr lang="cs-CZ" b="1" dirty="0">
              <a:latin typeface="Franklin Gothic Book" panose="020B0503020102020204" pitchFamily="34" charset="0"/>
            </a:endParaRPr>
          </a:p>
          <a:p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1 035 </a:t>
            </a:r>
            <a:r>
              <a:rPr lang="cs-CZ" dirty="0">
                <a:latin typeface="Franklin Gothic Book" panose="020B0503020102020204" pitchFamily="34" charset="0"/>
              </a:rPr>
              <a:t>… na místě jednotek je číslice 5 … </a:t>
            </a:r>
            <a:r>
              <a:rPr lang="cs-CZ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je dělitelné pěti </a:t>
            </a:r>
            <a:r>
              <a:rPr lang="cs-CZ" dirty="0">
                <a:latin typeface="Franklin Gothic Book" panose="020B0503020102020204" pitchFamily="34" charset="0"/>
              </a:rPr>
              <a:t>… </a:t>
            </a:r>
            <a:r>
              <a:rPr lang="cs-CZ" dirty="0" smtClean="0">
                <a:latin typeface="Franklin Gothic Book" panose="020B0503020102020204" pitchFamily="34" charset="0"/>
              </a:rPr>
              <a:t>1 035 </a:t>
            </a:r>
            <a:r>
              <a:rPr lang="cs-CZ" dirty="0">
                <a:latin typeface="Franklin Gothic Book" panose="020B0503020102020204" pitchFamily="34" charset="0"/>
              </a:rPr>
              <a:t>: 5 = </a:t>
            </a:r>
            <a:r>
              <a:rPr lang="cs-CZ" dirty="0" smtClean="0">
                <a:latin typeface="Franklin Gothic Book" panose="020B0503020102020204" pitchFamily="34" charset="0"/>
              </a:rPr>
              <a:t>207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endParaRPr lang="cs-CZ" b="1" dirty="0" smtClean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3 202</a:t>
            </a:r>
            <a:r>
              <a:rPr lang="cs-CZ" dirty="0" smtClean="0">
                <a:latin typeface="Franklin Gothic Book" panose="020B0503020102020204" pitchFamily="34" charset="0"/>
              </a:rPr>
              <a:t> … na místě jednotek je číslice 2 …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není dělitelné pěti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3 120</a:t>
            </a:r>
            <a:r>
              <a:rPr lang="cs-CZ" dirty="0">
                <a:latin typeface="Franklin Gothic Book" panose="020B0503020102020204" pitchFamily="34" charset="0"/>
              </a:rPr>
              <a:t>… na místě jednotek je číslice </a:t>
            </a:r>
            <a:r>
              <a:rPr lang="cs-CZ" dirty="0" smtClean="0">
                <a:latin typeface="Franklin Gothic Book" panose="020B0503020102020204" pitchFamily="34" charset="0"/>
              </a:rPr>
              <a:t>0 </a:t>
            </a:r>
            <a:r>
              <a:rPr lang="cs-CZ" dirty="0">
                <a:latin typeface="Franklin Gothic Book" panose="020B0503020102020204" pitchFamily="34" charset="0"/>
              </a:rPr>
              <a:t>… </a:t>
            </a:r>
            <a:r>
              <a:rPr lang="cs-CZ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je dělitelné pěti </a:t>
            </a:r>
            <a:r>
              <a:rPr lang="cs-CZ" dirty="0">
                <a:latin typeface="Franklin Gothic Book" panose="020B0503020102020204" pitchFamily="34" charset="0"/>
              </a:rPr>
              <a:t>… </a:t>
            </a:r>
            <a:r>
              <a:rPr lang="cs-CZ" dirty="0" smtClean="0">
                <a:latin typeface="Franklin Gothic Book" panose="020B0503020102020204" pitchFamily="34" charset="0"/>
              </a:rPr>
              <a:t>3 120 : 5 = 624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51 429 </a:t>
            </a:r>
            <a:r>
              <a:rPr lang="cs-CZ" dirty="0" smtClean="0">
                <a:latin typeface="Franklin Gothic Book" panose="020B0503020102020204" pitchFamily="34" charset="0"/>
              </a:rPr>
              <a:t>… na místě jednotek je číslice 9 …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není dělitelné pěti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53 240</a:t>
            </a:r>
            <a:r>
              <a:rPr lang="cs-CZ" dirty="0">
                <a:latin typeface="Franklin Gothic Book" panose="020B0503020102020204" pitchFamily="34" charset="0"/>
              </a:rPr>
              <a:t>… na místě jednotek je číslice </a:t>
            </a:r>
            <a:r>
              <a:rPr lang="cs-CZ" dirty="0" smtClean="0">
                <a:latin typeface="Franklin Gothic Book" panose="020B0503020102020204" pitchFamily="34" charset="0"/>
              </a:rPr>
              <a:t>0 </a:t>
            </a:r>
            <a:r>
              <a:rPr lang="cs-CZ" dirty="0">
                <a:latin typeface="Franklin Gothic Book" panose="020B0503020102020204" pitchFamily="34" charset="0"/>
              </a:rPr>
              <a:t>… </a:t>
            </a:r>
            <a:r>
              <a:rPr lang="cs-CZ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je dělitelné pěti </a:t>
            </a:r>
            <a:r>
              <a:rPr lang="cs-CZ" dirty="0">
                <a:latin typeface="Franklin Gothic Book" panose="020B0503020102020204" pitchFamily="34" charset="0"/>
              </a:rPr>
              <a:t>… </a:t>
            </a:r>
            <a:r>
              <a:rPr lang="cs-CZ" dirty="0" smtClean="0">
                <a:latin typeface="Franklin Gothic Book" panose="020B0503020102020204" pitchFamily="34" charset="0"/>
              </a:rPr>
              <a:t>53 240 : 5 = 10 648</a:t>
            </a:r>
            <a:endParaRPr lang="cs-CZ" b="1" dirty="0">
              <a:latin typeface="Franklin Gothic Book" panose="020B0503020102020204" pitchFamily="34" charset="0"/>
            </a:endParaRPr>
          </a:p>
          <a:p>
            <a:endParaRPr lang="cs-CZ" b="1" dirty="0" smtClean="0">
              <a:latin typeface="Franklin Gothic Book" panose="020B05030201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771800" y="4518998"/>
            <a:ext cx="580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Řešení: 55, 80, 90, 130, 135, 215, 1 035, 3 120, 53 240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24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11560" y="54868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1:</a:t>
            </a:r>
            <a:r>
              <a:rPr lang="cs-CZ" dirty="0" smtClean="0">
                <a:latin typeface="Franklin Gothic Book" panose="020B0503020102020204" pitchFamily="34" charset="0"/>
              </a:rPr>
              <a:t> Nahraďte hvězdičku v číslech tak, aby vzniklé číslo bylo dělitelné pěti.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79712" y="1286391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 1 3 *		4 0 *		5 1  7 8 *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312966" y="2999829"/>
            <a:ext cx="52032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1 3 *		4 0 *		5 1  7 8 *   </a:t>
            </a:r>
          </a:p>
          <a:p>
            <a:r>
              <a:rPr lang="cs-CZ" b="1" dirty="0" smtClean="0">
                <a:latin typeface="Franklin Gothic Book" panose="020B0503020102020204" pitchFamily="34" charset="0"/>
              </a:rPr>
              <a:t>1 3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5		</a:t>
            </a:r>
            <a:r>
              <a:rPr lang="cs-CZ" b="1" dirty="0" smtClean="0">
                <a:latin typeface="Franklin Gothic Book" panose="020B0503020102020204" pitchFamily="34" charset="0"/>
              </a:rPr>
              <a:t>4 0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 5		</a:t>
            </a:r>
            <a:r>
              <a:rPr lang="cs-CZ" b="1" dirty="0" smtClean="0">
                <a:latin typeface="Franklin Gothic Book" panose="020B0503020102020204" pitchFamily="34" charset="0"/>
              </a:rPr>
              <a:t>5 1  7 8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5</a:t>
            </a:r>
          </a:p>
          <a:p>
            <a:r>
              <a:rPr lang="cs-CZ" b="1" dirty="0" smtClean="0">
                <a:latin typeface="Franklin Gothic Book" panose="020B0503020102020204" pitchFamily="34" charset="0"/>
              </a:rPr>
              <a:t>1 3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 0		</a:t>
            </a:r>
            <a:r>
              <a:rPr lang="cs-CZ" b="1" dirty="0" smtClean="0">
                <a:latin typeface="Franklin Gothic Book" panose="020B0503020102020204" pitchFamily="34" charset="0"/>
              </a:rPr>
              <a:t>4 0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 0 		</a:t>
            </a:r>
            <a:r>
              <a:rPr lang="cs-CZ" b="1" dirty="0" smtClean="0">
                <a:latin typeface="Franklin Gothic Book" panose="020B0503020102020204" pitchFamily="34" charset="0"/>
              </a:rPr>
              <a:t>5 1  7 8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0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sp>
        <p:nvSpPr>
          <p:cNvPr id="2" name="Zaoblený obdélníkový popisek 1"/>
          <p:cNvSpPr/>
          <p:nvPr/>
        </p:nvSpPr>
        <p:spPr>
          <a:xfrm>
            <a:off x="6738340" y="2378496"/>
            <a:ext cx="1926022" cy="1544663"/>
          </a:xfrm>
          <a:prstGeom prst="wedgeRoundRectCallout">
            <a:avLst>
              <a:gd name="adj1" fmla="val -64057"/>
              <a:gd name="adj2" fmla="val -52403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Jaký je znak dělitelnosti pěti? Napoví vám to k řešení celého příkladu.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C:\Users\Uživatel\AppData\Local\Microsoft\Windows\Temporary Internet Files\Content.IE5\TDY5XRW3\MC900383550[3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615" y="1177492"/>
            <a:ext cx="434340" cy="95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827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11560" y="54868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2: </a:t>
            </a:r>
            <a:r>
              <a:rPr lang="cs-CZ" dirty="0" smtClean="0">
                <a:latin typeface="Franklin Gothic Book" panose="020B0503020102020204" pitchFamily="34" charset="0"/>
              </a:rPr>
              <a:t>Vyjmenujte všechna čísla dělitelná pěti v rozmezí od 21 do 64.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148064" y="1268760"/>
            <a:ext cx="3275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25, 30, 35, 40, 45, 50, 55, 60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11560" y="1970256"/>
            <a:ext cx="828091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3:</a:t>
            </a:r>
            <a:r>
              <a:rPr lang="cs-CZ" dirty="0" smtClean="0">
                <a:latin typeface="Franklin Gothic Book" panose="020B0503020102020204" pitchFamily="34" charset="0"/>
              </a:rPr>
              <a:t> Z čísel 205, 316, 590, 872, 1 667, 2 454, 5 558, 8 135, 1 000, 10 000 vyberte všechna čísla, která jsou?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a) dělitelná dvěma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b) dělitelná pěti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c) dělitelná dvěma a pěti současně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3" name="Zaoblený obdélníkový popisek 2"/>
          <p:cNvSpPr/>
          <p:nvPr/>
        </p:nvSpPr>
        <p:spPr>
          <a:xfrm>
            <a:off x="6786054" y="3480986"/>
            <a:ext cx="2106425" cy="1300356"/>
          </a:xfrm>
          <a:prstGeom prst="wedgeRoundRectCallout">
            <a:avLst>
              <a:gd name="adj1" fmla="val -77078"/>
              <a:gd name="adj2" fmla="val -84038"/>
              <a:gd name="adj3" fmla="val 16667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Jaké jsou znaky dělitelnosti dvěma a pěti?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pic>
        <p:nvPicPr>
          <p:cNvPr id="2050" name="Picture 2" descr="C:\Users\Uživatel\AppData\Local\Microsoft\Windows\Temporary Internet Files\Content.IE5\TDY5XRW3\MC900383550[3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4044" y="2348880"/>
            <a:ext cx="434340" cy="95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467544" y="3460130"/>
            <a:ext cx="56886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Řešení: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a) 316, 590, 872, 2 454, 5 558, 1 000, 10 000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b) 205, 590, 8 135, 1 000, 10 000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c) 590, 1 000, 10 000 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16" name="Zaoblený obdélníkový popisek 15"/>
          <p:cNvSpPr/>
          <p:nvPr/>
        </p:nvSpPr>
        <p:spPr>
          <a:xfrm>
            <a:off x="179512" y="5491455"/>
            <a:ext cx="2664296" cy="1177905"/>
          </a:xfrm>
          <a:prstGeom prst="wedgeRoundRectCallout">
            <a:avLst>
              <a:gd name="adj1" fmla="val 66577"/>
              <a:gd name="adj2" fmla="val -5452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Podívejte se na výsledek své práce. Čeho si můžeme povšimnout?</a:t>
            </a:r>
            <a:endParaRPr lang="cs-CZ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62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3" grpId="0" animBg="1"/>
      <p:bldP spid="15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Teorie – Kdy je číslo dělitelné desíti?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69357" y="1844824"/>
            <a:ext cx="8568952" cy="107721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latin typeface="Franklin Gothic Book" panose="020B0503020102020204" pitchFamily="34" charset="0"/>
              </a:rPr>
              <a:t>Číslo je dělitelné desíti, pokud má na místě jednotek číslici 0.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205461" y="3646303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Franklin Gothic Book" panose="020B0503020102020204" pitchFamily="34" charset="0"/>
              </a:rPr>
              <a:t>U příkladu 3 jsme si názorně ukázali, jak jsou znaky dělitelnosti propojené. Řešit úlohy o dělitelnosti číslem deset pro vás bude jistě hračka.</a:t>
            </a:r>
            <a:endParaRPr lang="cs-CZ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95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4" y="5851261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29114" y="548680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1:</a:t>
            </a:r>
            <a:r>
              <a:rPr lang="cs-CZ" dirty="0" smtClean="0">
                <a:latin typeface="Franklin Gothic Book" panose="020B0503020102020204" pitchFamily="34" charset="0"/>
              </a:rPr>
              <a:t> Která z daných čísel jsou násobky deseti? Napište každé z nich jako součin, jehož jedním činitelem je 10.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31, 80, 94, 119, 150, 514, 930, 1 500, 3 820, 9 400,</a:t>
            </a:r>
            <a:r>
              <a:rPr lang="cs-CZ" dirty="0">
                <a:latin typeface="Franklin Gothic Book" panose="020B0503020102020204" pitchFamily="34" charset="0"/>
              </a:rPr>
              <a:t> 10 </a:t>
            </a:r>
            <a:r>
              <a:rPr lang="cs-CZ" dirty="0" smtClean="0">
                <a:latin typeface="Franklin Gothic Book" panose="020B0503020102020204" pitchFamily="34" charset="0"/>
              </a:rPr>
              <a:t>005, 32 002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67509" y="1988840"/>
            <a:ext cx="77313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31 … na místě jednotek je 1</a:t>
            </a:r>
            <a:r>
              <a:rPr lang="cs-CZ" dirty="0">
                <a:latin typeface="Franklin Gothic Book" panose="020B0503020102020204" pitchFamily="34" charset="0"/>
              </a:rPr>
              <a:t>		</a:t>
            </a:r>
            <a:r>
              <a:rPr lang="cs-CZ" dirty="0" smtClean="0">
                <a:latin typeface="Franklin Gothic Book" panose="020B0503020102020204" pitchFamily="34" charset="0"/>
              </a:rPr>
              <a:t>930 … na místě jednotek je 0</a:t>
            </a:r>
          </a:p>
          <a:p>
            <a:r>
              <a:rPr lang="cs-CZ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n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ení dělitelné 10			</a:t>
            </a:r>
            <a:r>
              <a:rPr lang="cs-CZ" b="1" i="1" dirty="0" smtClean="0">
                <a:latin typeface="Franklin Gothic Book" panose="020B0503020102020204" pitchFamily="34" charset="0"/>
              </a:rPr>
              <a:t>930 = 10 . 93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80 … na místě jednotek je 0		1 500 … na místě jednotek je 0</a:t>
            </a:r>
          </a:p>
          <a:p>
            <a:r>
              <a:rPr lang="cs-CZ" b="1" i="1" dirty="0" smtClean="0">
                <a:latin typeface="Franklin Gothic Book" panose="020B0503020102020204" pitchFamily="34" charset="0"/>
              </a:rPr>
              <a:t>80 = 10 . 8			1 500 = 10 . 150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94 … na místě jednotek je 4		3 820 … na místě jednotek je 0</a:t>
            </a:r>
          </a:p>
          <a:p>
            <a:r>
              <a:rPr lang="cs-CZ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není dělitelné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10</a:t>
            </a:r>
            <a:r>
              <a:rPr lang="cs-CZ" dirty="0" smtClean="0">
                <a:latin typeface="Franklin Gothic Book" panose="020B0503020102020204" pitchFamily="34" charset="0"/>
              </a:rPr>
              <a:t>			</a:t>
            </a:r>
            <a:r>
              <a:rPr lang="cs-CZ" b="1" i="1" dirty="0" smtClean="0">
                <a:latin typeface="Franklin Gothic Book" panose="020B0503020102020204" pitchFamily="34" charset="0"/>
              </a:rPr>
              <a:t>3 820 = 10 . 382</a:t>
            </a:r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119 … na místě jednotek je 9	9 400 … na místě jednotek je 0</a:t>
            </a:r>
          </a:p>
          <a:p>
            <a:r>
              <a:rPr lang="cs-CZ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není dělitelné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10			</a:t>
            </a:r>
            <a:r>
              <a:rPr lang="cs-CZ" b="1" i="1" dirty="0" smtClean="0">
                <a:latin typeface="Franklin Gothic Book" panose="020B0503020102020204" pitchFamily="34" charset="0"/>
              </a:rPr>
              <a:t>9 400 = 10 . 940</a:t>
            </a:r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150 … na místě jednotek je 0	10 005 … na místě jednotek je 5</a:t>
            </a:r>
          </a:p>
          <a:p>
            <a:r>
              <a:rPr lang="cs-CZ" b="1" i="1" dirty="0" smtClean="0">
                <a:latin typeface="Franklin Gothic Book" panose="020B0503020102020204" pitchFamily="34" charset="0"/>
              </a:rPr>
              <a:t>150 = 10 . 15			</a:t>
            </a:r>
            <a:r>
              <a:rPr lang="cs-CZ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 není dělitelné 10</a:t>
            </a:r>
            <a:endParaRPr lang="cs-CZ" b="1" i="1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514 … na místě jednotek je 4	32 </a:t>
            </a:r>
            <a:r>
              <a:rPr lang="cs-CZ" dirty="0">
                <a:latin typeface="Franklin Gothic Book" panose="020B0503020102020204" pitchFamily="34" charset="0"/>
              </a:rPr>
              <a:t>002 … na místě jednotek je 2</a:t>
            </a:r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není dělitelné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10</a:t>
            </a:r>
            <a:r>
              <a:rPr lang="cs-CZ" dirty="0" smtClean="0">
                <a:latin typeface="Franklin Gothic Book" panose="020B0503020102020204" pitchFamily="34" charset="0"/>
              </a:rPr>
              <a:t>			</a:t>
            </a:r>
            <a:r>
              <a:rPr lang="cs-CZ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 není dělitelné 10 </a:t>
            </a:r>
            <a:r>
              <a:rPr lang="cs-CZ" dirty="0" smtClean="0">
                <a:latin typeface="Franklin Gothic Book" panose="020B0503020102020204" pitchFamily="34" charset="0"/>
              </a:rPr>
              <a:t>	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809234" y="5405160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Řešení: 80, 150, 930, 1 500, 3 820, 9 400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73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29114" y="54868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2: </a:t>
            </a:r>
            <a:r>
              <a:rPr lang="cs-CZ" dirty="0" smtClean="0">
                <a:latin typeface="Franklin Gothic Book" panose="020B0503020102020204" pitchFamily="34" charset="0"/>
              </a:rPr>
              <a:t>Nalezněte největší trojciferné číslo dělitelné desíti.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27584" y="1412776"/>
            <a:ext cx="7966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990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29383" y="2204864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3: </a:t>
            </a:r>
            <a:r>
              <a:rPr lang="cs-CZ" dirty="0" smtClean="0">
                <a:latin typeface="Franklin Gothic Book" panose="020B0503020102020204" pitchFamily="34" charset="0"/>
              </a:rPr>
              <a:t>Odvoďte znak dělitelnosti stem.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29383" y="3429000"/>
            <a:ext cx="8064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4: </a:t>
            </a:r>
            <a:r>
              <a:rPr lang="cs-CZ" dirty="0" smtClean="0">
                <a:latin typeface="Franklin Gothic Book" panose="020B0503020102020204" pitchFamily="34" charset="0"/>
              </a:rPr>
              <a:t>Rozhodněte o pravdivosti následujících vět: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pPr marL="342900" indent="-342900">
              <a:buAutoNum type="alphaLcParenR"/>
            </a:pPr>
            <a:r>
              <a:rPr lang="cs-CZ" dirty="0" smtClean="0">
                <a:latin typeface="Franklin Gothic Book" panose="020B0503020102020204" pitchFamily="34" charset="0"/>
              </a:rPr>
              <a:t>Každé číslo, které je dělitelné pěti, je dělitelné i desíti.</a:t>
            </a:r>
          </a:p>
          <a:p>
            <a:pPr marL="342900" indent="-342900">
              <a:buAutoNum type="alphaLcParenR"/>
            </a:pPr>
            <a:r>
              <a:rPr lang="cs-CZ" dirty="0" smtClean="0">
                <a:latin typeface="Franklin Gothic Book" panose="020B0503020102020204" pitchFamily="34" charset="0"/>
              </a:rPr>
              <a:t>Každé číslo, které je dělitelné desíti, je dělitelné pěti.</a:t>
            </a:r>
          </a:p>
          <a:p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601591" y="2753631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Číslo je dělitelné stem, pokud jeho poslední dvě cifry jsou 00.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172400" y="3973706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</a:t>
            </a:r>
          </a:p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ANO</a:t>
            </a:r>
          </a:p>
        </p:txBody>
      </p:sp>
    </p:spTree>
    <p:extLst>
      <p:ext uri="{BB962C8B-B14F-4D97-AF65-F5344CB8AC3E}">
        <p14:creationId xmlns:p14="http://schemas.microsoft.com/office/powerpoint/2010/main" val="252617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2" grpId="0"/>
    </p:bldLst>
  </p:timing>
</p:sld>
</file>

<file path=ppt/theme/theme1.xml><?xml version="1.0" encoding="utf-8"?>
<a:theme xmlns:a="http://schemas.openxmlformats.org/drawingml/2006/main" name="Aerodynamik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757</TotalTime>
  <Words>729</Words>
  <Application>Microsoft Office PowerPoint</Application>
  <PresentationFormat>Předvádění na obrazovce (4:3)</PresentationFormat>
  <Paragraphs>90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78</cp:revision>
  <dcterms:created xsi:type="dcterms:W3CDTF">2014-01-08T20:11:12Z</dcterms:created>
  <dcterms:modified xsi:type="dcterms:W3CDTF">2014-05-11T15:30:57Z</dcterms:modified>
</cp:coreProperties>
</file>