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75" r:id="rId5"/>
    <p:sldId id="268" r:id="rId6"/>
    <p:sldId id="269" r:id="rId7"/>
    <p:sldId id="266" r:id="rId8"/>
    <p:sldId id="271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VY_32_INOVACE_04_DĚLITELNOST</a:t>
            </a:r>
            <a:r>
              <a:rPr lang="cs-CZ" sz="1400" spc="40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_5_10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učivem dělitelnosti,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pojmem samotným, 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pěti?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pěti, jestliže má na místě jednotek číslici 0 nebo 5.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414908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Příklad:</a:t>
            </a:r>
            <a:r>
              <a:rPr lang="cs-CZ" dirty="0" smtClean="0">
                <a:latin typeface="Franklin Gothic Book" panose="020B0503020102020204" pitchFamily="34" charset="0"/>
              </a:rPr>
              <a:t> Rozhodněte, zdali jsou čísla 32, 55, 80, 90, 103, 130, 135, 215, 1 035, 3 202, 3 120, 51 429, 53 240 dělitelná pěti.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1608" y="938337"/>
            <a:ext cx="8479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Znak dělitelnosti pěti je velmi snadný, nebude pro vás tedy jakýkoliv problém rozhodnout o řešení této úlohy. U všech čísel dělitelných pěti si ověříme své rozhodnutí dělením.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84469" y="2028805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32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2 … 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pěti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55</a:t>
            </a:r>
            <a:r>
              <a:rPr lang="cs-CZ" dirty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… na místě jednotek je číslice 5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 smtClean="0">
                <a:latin typeface="Franklin Gothic Book" panose="020B0503020102020204" pitchFamily="34" charset="0"/>
              </a:rPr>
              <a:t>… 55 : 5 = 11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80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0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 smtClean="0">
                <a:latin typeface="Franklin Gothic Book" panose="020B0503020102020204" pitchFamily="34" charset="0"/>
              </a:rPr>
              <a:t>… 80 : 5 = 16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90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0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 smtClean="0">
                <a:latin typeface="Franklin Gothic Book" panose="020B0503020102020204" pitchFamily="34" charset="0"/>
              </a:rPr>
              <a:t>… 90 : 5 = 18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103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2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pěti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130</a:t>
            </a:r>
            <a:r>
              <a:rPr lang="cs-CZ" dirty="0" smtClean="0">
                <a:latin typeface="Franklin Gothic Book" panose="020B0503020102020204" pitchFamily="34" charset="0"/>
              </a:rPr>
              <a:t> … ne místě jednotek je číslice 0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 smtClean="0">
                <a:latin typeface="Franklin Gothic Book" panose="020B0503020102020204" pitchFamily="34" charset="0"/>
              </a:rPr>
              <a:t>… 130 : 5 = 26 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0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84469" y="548680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135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5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 smtClean="0">
                <a:latin typeface="Franklin Gothic Book" panose="020B0503020102020204" pitchFamily="34" charset="0"/>
              </a:rPr>
              <a:t>… 135 : 5 = 27</a:t>
            </a:r>
            <a:endParaRPr lang="cs-CZ" b="1" dirty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215</a:t>
            </a:r>
            <a:r>
              <a:rPr lang="cs-CZ" b="1" dirty="0" smtClean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… </a:t>
            </a:r>
            <a:r>
              <a:rPr lang="cs-CZ" dirty="0">
                <a:latin typeface="Franklin Gothic Book" panose="020B0503020102020204" pitchFamily="34" charset="0"/>
              </a:rPr>
              <a:t>na místě jednotek je číslice 5 … 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dirty="0" smtClean="0">
                <a:latin typeface="Franklin Gothic Book" panose="020B0503020102020204" pitchFamily="34" charset="0"/>
              </a:rPr>
              <a:t>215 </a:t>
            </a:r>
            <a:r>
              <a:rPr lang="cs-CZ" dirty="0">
                <a:latin typeface="Franklin Gothic Book" panose="020B0503020102020204" pitchFamily="34" charset="0"/>
              </a:rPr>
              <a:t>: 5 = </a:t>
            </a:r>
            <a:r>
              <a:rPr lang="cs-CZ" dirty="0" smtClean="0">
                <a:latin typeface="Franklin Gothic Book" panose="020B0503020102020204" pitchFamily="34" charset="0"/>
              </a:rPr>
              <a:t>43</a:t>
            </a:r>
            <a:endParaRPr lang="cs-CZ" b="1" dirty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1 035 </a:t>
            </a:r>
            <a:r>
              <a:rPr lang="cs-CZ" dirty="0">
                <a:latin typeface="Franklin Gothic Book" panose="020B0503020102020204" pitchFamily="34" charset="0"/>
              </a:rPr>
              <a:t>… na místě jednotek je číslice 5 … 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dirty="0" smtClean="0">
                <a:latin typeface="Franklin Gothic Book" panose="020B0503020102020204" pitchFamily="34" charset="0"/>
              </a:rPr>
              <a:t>1 035 </a:t>
            </a:r>
            <a:r>
              <a:rPr lang="cs-CZ" dirty="0">
                <a:latin typeface="Franklin Gothic Book" panose="020B0503020102020204" pitchFamily="34" charset="0"/>
              </a:rPr>
              <a:t>: 5 = </a:t>
            </a:r>
            <a:r>
              <a:rPr lang="cs-CZ" dirty="0" smtClean="0">
                <a:latin typeface="Franklin Gothic Book" panose="020B0503020102020204" pitchFamily="34" charset="0"/>
              </a:rPr>
              <a:t>207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3 202</a:t>
            </a:r>
            <a:r>
              <a:rPr lang="cs-CZ" dirty="0" smtClean="0">
                <a:latin typeface="Franklin Gothic Book" panose="020B0503020102020204" pitchFamily="34" charset="0"/>
              </a:rPr>
              <a:t> … na místě jednotek je číslice 2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pěti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3 120</a:t>
            </a:r>
            <a:r>
              <a:rPr lang="cs-CZ" dirty="0">
                <a:latin typeface="Franklin Gothic Book" panose="020B0503020102020204" pitchFamily="34" charset="0"/>
              </a:rPr>
              <a:t>… na místě jednotek je číslice </a:t>
            </a:r>
            <a:r>
              <a:rPr lang="cs-CZ" dirty="0" smtClean="0">
                <a:latin typeface="Franklin Gothic Book" panose="020B0503020102020204" pitchFamily="34" charset="0"/>
              </a:rPr>
              <a:t>0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dirty="0" smtClean="0">
                <a:latin typeface="Franklin Gothic Book" panose="020B0503020102020204" pitchFamily="34" charset="0"/>
              </a:rPr>
              <a:t>3 120 : 5 = 624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51 429 </a:t>
            </a:r>
            <a:r>
              <a:rPr lang="cs-CZ" dirty="0" smtClean="0">
                <a:latin typeface="Franklin Gothic Book" panose="020B0503020102020204" pitchFamily="34" charset="0"/>
              </a:rPr>
              <a:t>… na místě jednotek je číslice 9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pěti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53 240</a:t>
            </a:r>
            <a:r>
              <a:rPr lang="cs-CZ" dirty="0">
                <a:latin typeface="Franklin Gothic Book" panose="020B0503020102020204" pitchFamily="34" charset="0"/>
              </a:rPr>
              <a:t>… na místě jednotek je číslice </a:t>
            </a:r>
            <a:r>
              <a:rPr lang="cs-CZ" dirty="0" smtClean="0">
                <a:latin typeface="Franklin Gothic Book" panose="020B0503020102020204" pitchFamily="34" charset="0"/>
              </a:rPr>
              <a:t>0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pěti </a:t>
            </a:r>
            <a:r>
              <a:rPr lang="cs-CZ" dirty="0">
                <a:latin typeface="Franklin Gothic Book" panose="020B0503020102020204" pitchFamily="34" charset="0"/>
              </a:rPr>
              <a:t>… </a:t>
            </a:r>
            <a:r>
              <a:rPr lang="cs-CZ" dirty="0" smtClean="0">
                <a:latin typeface="Franklin Gothic Book" panose="020B0503020102020204" pitchFamily="34" charset="0"/>
              </a:rPr>
              <a:t>53 240 : 5 = 10 648</a:t>
            </a:r>
            <a:endParaRPr lang="cs-CZ" b="1" dirty="0">
              <a:latin typeface="Franklin Gothic Book" panose="020B0503020102020204" pitchFamily="34" charset="0"/>
            </a:endParaRPr>
          </a:p>
          <a:p>
            <a:endParaRPr lang="cs-CZ" b="1" dirty="0" smtClean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71800" y="4518998"/>
            <a:ext cx="58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55, 80, 90, 130, 135, 215, 1 035, 3 120, 53 240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Nahraďte hvězdičku v číslech tak, aby vzniklé číslo bylo dělitelné pěti.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128639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 1 3 *		4 0 *		5 1  7 8 *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12966" y="2999829"/>
            <a:ext cx="5203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 3 *		4 0 *		5 1  7 8 *   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1 3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		</a:t>
            </a:r>
            <a:r>
              <a:rPr lang="cs-CZ" b="1" dirty="0" smtClean="0">
                <a:latin typeface="Franklin Gothic Book" panose="020B0503020102020204" pitchFamily="34" charset="0"/>
              </a:rPr>
              <a:t>4 0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5		</a:t>
            </a:r>
            <a:r>
              <a:rPr lang="cs-CZ" b="1" dirty="0" smtClean="0">
                <a:latin typeface="Franklin Gothic Book" panose="020B0503020102020204" pitchFamily="34" charset="0"/>
              </a:rPr>
              <a:t>5 1  7 8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1 3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0		</a:t>
            </a:r>
            <a:r>
              <a:rPr lang="cs-CZ" b="1" dirty="0" smtClean="0">
                <a:latin typeface="Franklin Gothic Book" panose="020B0503020102020204" pitchFamily="34" charset="0"/>
              </a:rPr>
              <a:t>4 0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0 		</a:t>
            </a:r>
            <a:r>
              <a:rPr lang="cs-CZ" b="1" dirty="0" smtClean="0">
                <a:latin typeface="Franklin Gothic Book" panose="020B0503020102020204" pitchFamily="34" charset="0"/>
              </a:rPr>
              <a:t>5 1  7 8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2" name="Zaoblený obdélníkový popisek 1"/>
          <p:cNvSpPr/>
          <p:nvPr/>
        </p:nvSpPr>
        <p:spPr>
          <a:xfrm>
            <a:off x="6738340" y="2378496"/>
            <a:ext cx="1926022" cy="1544663"/>
          </a:xfrm>
          <a:prstGeom prst="wedgeRoundRectCallout">
            <a:avLst>
              <a:gd name="adj1" fmla="val -64057"/>
              <a:gd name="adj2" fmla="val -5240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Jaký je znak dělitelnosti pěti? Napoví vám to k řešení celého příkladu.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C:\Users\Uživatel\AppData\Local\Microsoft\Windows\Temporary Internet Files\Content.IE5\TDY5XRW3\MC900383550[3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615" y="1177492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dirty="0" smtClean="0">
                <a:latin typeface="Franklin Gothic Book" panose="020B0503020102020204" pitchFamily="34" charset="0"/>
              </a:rPr>
              <a:t>Vyjmenujte všechna čísla dělitelná pěti v rozmezí od 21 do 64.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148064" y="1268760"/>
            <a:ext cx="327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25, 30, 35, 40, 45, 50, 55, 60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1970256"/>
            <a:ext cx="82809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Z čísel 205, 316, 590, 872, 1 667, 2 454, 5 558, 8 135, 1 000, 10 000 vyberte všechna čísla, která jsou?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a) dělitelná dvěma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b) dělitelná pěti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c) dělitelná dvěma a pěti současně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3" name="Zaoblený obdélníkový popisek 2"/>
          <p:cNvSpPr/>
          <p:nvPr/>
        </p:nvSpPr>
        <p:spPr>
          <a:xfrm>
            <a:off x="6786054" y="3480986"/>
            <a:ext cx="2106425" cy="1300356"/>
          </a:xfrm>
          <a:prstGeom prst="wedgeRoundRectCallout">
            <a:avLst>
              <a:gd name="adj1" fmla="val -77078"/>
              <a:gd name="adj2" fmla="val -84038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Jaké jsou znaky dělitelnosti dvěma a pěti?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2050" name="Picture 2" descr="C:\Users\Uživatel\AppData\Local\Microsoft\Windows\Temporary Internet Files\Content.IE5\TDY5XRW3\MC900383550[3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044" y="2348880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67544" y="3460130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a) 316, 590, 872, 2 454, 5 558, 1 000, 10 000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b) 205, 590, 8 135, 1 000, 10 000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c) 590, 1 000, 10 000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6" name="Zaoblený obdélníkový popisek 15"/>
          <p:cNvSpPr/>
          <p:nvPr/>
        </p:nvSpPr>
        <p:spPr>
          <a:xfrm>
            <a:off x="179512" y="5491455"/>
            <a:ext cx="2664296" cy="1177905"/>
          </a:xfrm>
          <a:prstGeom prst="wedgeRoundRectCallout">
            <a:avLst>
              <a:gd name="adj1" fmla="val 66577"/>
              <a:gd name="adj2" fmla="val -545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Podívejte se na výsledek své práce. Čeho si můžeme povšimnout?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3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desíti?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357" y="1844824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desíti, pokud má na místě jednotek číslici 0.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05461" y="3646303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U příkladu 3 jsme si názorně ukázali, jak jsou znaky dělitelnosti propojené. Řešit úlohy o dělitelnosti číslem deset pro vás bude jistě hračka.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4" y="5851261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Která z daných čísel jsou násobky deseti? Napište každé z nich jako součin, jehož jedním činitelem je 10.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31, 80, 94, 119, 150, 514, 930, 1 500, 3 820, 9 400,</a:t>
            </a:r>
            <a:r>
              <a:rPr lang="cs-CZ" dirty="0">
                <a:latin typeface="Franklin Gothic Book" panose="020B0503020102020204" pitchFamily="34" charset="0"/>
              </a:rPr>
              <a:t> 10 </a:t>
            </a:r>
            <a:r>
              <a:rPr lang="cs-CZ" dirty="0" smtClean="0">
                <a:latin typeface="Franklin Gothic Book" panose="020B0503020102020204" pitchFamily="34" charset="0"/>
              </a:rPr>
              <a:t>005, 32 002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7509" y="1988840"/>
            <a:ext cx="7731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31 … na místě jednotek je 1</a:t>
            </a:r>
            <a:r>
              <a:rPr lang="cs-CZ" dirty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930 … na místě jednotek je 0</a:t>
            </a:r>
          </a:p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ení dělitelné 10			</a:t>
            </a:r>
            <a:r>
              <a:rPr lang="cs-CZ" b="1" i="1" dirty="0" smtClean="0">
                <a:latin typeface="Franklin Gothic Book" panose="020B0503020102020204" pitchFamily="34" charset="0"/>
              </a:rPr>
              <a:t>930 = 10 . 93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80 … na místě jednotek je 0		1 500 … na místě jednotek je 0</a:t>
            </a:r>
          </a:p>
          <a:p>
            <a:r>
              <a:rPr lang="cs-CZ" b="1" i="1" dirty="0" smtClean="0">
                <a:latin typeface="Franklin Gothic Book" panose="020B0503020102020204" pitchFamily="34" charset="0"/>
              </a:rPr>
              <a:t>80 = 10 . 8			1 500 = 10 . 150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94 … na místě jednotek je 4		3 820 … na místě jednotek je 0</a:t>
            </a:r>
          </a:p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10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r>
              <a:rPr lang="cs-CZ" b="1" i="1" dirty="0" smtClean="0">
                <a:latin typeface="Franklin Gothic Book" panose="020B0503020102020204" pitchFamily="34" charset="0"/>
              </a:rPr>
              <a:t>3 820 = 10 . 382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119 … na místě jednotek je 9	9 400 … na místě jednotek je 0</a:t>
            </a:r>
          </a:p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10			</a:t>
            </a:r>
            <a:r>
              <a:rPr lang="cs-CZ" b="1" i="1" dirty="0" smtClean="0">
                <a:latin typeface="Franklin Gothic Book" panose="020B0503020102020204" pitchFamily="34" charset="0"/>
              </a:rPr>
              <a:t>9 400 = 10 . 940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150 … na místě jednotek je 0	10 005 … na místě jednotek je 5</a:t>
            </a:r>
          </a:p>
          <a:p>
            <a:r>
              <a:rPr lang="cs-CZ" b="1" i="1" dirty="0" smtClean="0">
                <a:latin typeface="Franklin Gothic Book" panose="020B0503020102020204" pitchFamily="34" charset="0"/>
              </a:rPr>
              <a:t>150 = 10 . 15			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 není dělitelné 10</a:t>
            </a:r>
            <a:endParaRPr lang="cs-CZ" b="1" i="1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514 … na místě jednotek je 4	32 </a:t>
            </a:r>
            <a:r>
              <a:rPr lang="cs-CZ" dirty="0">
                <a:latin typeface="Franklin Gothic Book" panose="020B0503020102020204" pitchFamily="34" charset="0"/>
              </a:rPr>
              <a:t>002 … na místě jednotek je 2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není dělitelné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10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 není dělitelné 10 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09234" y="540516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80, 150, 930, 1 500, 3 820, 9 400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dirty="0" smtClean="0">
                <a:latin typeface="Franklin Gothic Book" panose="020B0503020102020204" pitchFamily="34" charset="0"/>
              </a:rPr>
              <a:t>Nalezněte největší trojciferné číslo dělitelné desíti.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1412776"/>
            <a:ext cx="796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990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9383" y="22048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 </a:t>
            </a:r>
            <a:r>
              <a:rPr lang="cs-CZ" dirty="0" smtClean="0">
                <a:latin typeface="Franklin Gothic Book" panose="020B0503020102020204" pitchFamily="34" charset="0"/>
              </a:rPr>
              <a:t>Odvoďte znak dělitelnosti stem.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9383" y="342900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 </a:t>
            </a:r>
            <a:r>
              <a:rPr lang="cs-CZ" dirty="0" smtClean="0">
                <a:latin typeface="Franklin Gothic Book" panose="020B0503020102020204" pitchFamily="34" charset="0"/>
              </a:rPr>
              <a:t>Rozhodněte o pravdivosti následujících vět: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číslo, které je dělitelné pěti, je dělitelné i desíti.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číslo, které je dělitelné desíti, je dělitelné pěti.</a:t>
            </a: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01591" y="2753631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Číslo je dělitelné stem, pokud jeho poslední dvě cifry jsou 00.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397370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252617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757</TotalTime>
  <Words>729</Words>
  <Application>Microsoft Office PowerPoint</Application>
  <PresentationFormat>Předvádění na obrazovce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78</cp:revision>
  <dcterms:created xsi:type="dcterms:W3CDTF">2014-01-08T20:11:12Z</dcterms:created>
  <dcterms:modified xsi:type="dcterms:W3CDTF">2014-05-11T15:30:57Z</dcterms:modified>
</cp:coreProperties>
</file>