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8" r:id="rId5"/>
    <p:sldId id="269" r:id="rId6"/>
    <p:sldId id="273" r:id="rId7"/>
    <p:sldId id="266" r:id="rId8"/>
    <p:sldId id="271" r:id="rId9"/>
    <p:sldId id="274" r:id="rId10"/>
    <p:sldId id="27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12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3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Subtitle 2"/>
          <p:cNvSpPr txBox="1">
            <a:spLocks noGrp="1"/>
          </p:cNvSpPr>
          <p:nvPr>
            <p:ph type="subTitle" idx="1"/>
          </p:nvPr>
        </p:nvSpPr>
        <p:spPr>
          <a:xfrm>
            <a:off x="1473793" y="5052544"/>
            <a:ext cx="5637010" cy="882121"/>
          </a:xfrm>
        </p:spPr>
        <p:txBody>
          <a:bodyPr/>
          <a:lstStyle>
            <a:lvl1pPr marL="0" indent="0">
              <a:buNone/>
              <a:defRPr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7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608FB0-EC43-47AB-B812-B88528A8D7D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8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12E1C-0657-4D95-8B2A-55DCC0650ACE}" type="slidenum">
              <a:t>‹#›</a:t>
            </a:fld>
            <a:endParaRPr lang="cs-CZ"/>
          </a:p>
        </p:txBody>
      </p:sp>
      <p:sp>
        <p:nvSpPr>
          <p:cNvPr id="10" name="Title 1"/>
          <p:cNvSpPr txBox="1">
            <a:spLocks noGrp="1"/>
          </p:cNvSpPr>
          <p:nvPr>
            <p:ph type="ctrTitle"/>
          </p:nvPr>
        </p:nvSpPr>
        <p:spPr>
          <a:xfrm>
            <a:off x="817583" y="3132286"/>
            <a:ext cx="7175351" cy="1793165"/>
          </a:xfrm>
        </p:spPr>
        <p:txBody>
          <a:bodyPr/>
          <a:lstStyle>
            <a:lvl1pPr marL="640080" indent="-457200" algn="l">
              <a:defRPr sz="54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81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904996" y="731520"/>
            <a:ext cx="6400800" cy="34747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5B0827-5FCC-4B8E-8A29-A1B4E8ED6FA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7BC053-F148-4226-B9D9-1024E0E3FDF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83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1153762" y="376513"/>
            <a:ext cx="2057400" cy="5238341"/>
          </a:xfrm>
        </p:spPr>
        <p:txBody>
          <a:bodyPr vert="eaVert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3324109" y="731520"/>
            <a:ext cx="4829284" cy="489472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6CCDF2-7F25-49D1-B0CB-C66E1A054D73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77884C-B3ED-442B-AC24-F4579CA302B5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03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8D808B-7611-49A9-93E2-30C03C293AD1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FFF70-40EC-41B6-BD51-3F1AE4D796E9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9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6400800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6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1"/>
          <p:cNvSpPr txBox="1">
            <a:spLocks noGrp="1"/>
          </p:cNvSpPr>
          <p:nvPr>
            <p:ph type="title"/>
          </p:nvPr>
        </p:nvSpPr>
        <p:spPr>
          <a:xfrm>
            <a:off x="2033195" y="2172650"/>
            <a:ext cx="5966670" cy="2423342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2022442" y="4607515"/>
            <a:ext cx="5970492" cy="835459"/>
          </a:xfrm>
        </p:spPr>
        <p:txBody>
          <a:bodyPr/>
          <a:lstStyle>
            <a:lvl1pPr marL="0" indent="0" algn="r">
              <a:buNone/>
              <a:defRPr sz="2000">
                <a:solidFill>
                  <a:srgbClr val="212745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A2C065-490B-483A-B720-A6162A7FBE1A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AF395D-6C05-44D3-A059-A14DDE04696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733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728D6E-DEF5-4A5A-97A1-86EC32E87640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DE1DC6-4F10-4361-9CD1-B5B59DEF6D43}" type="slidenum">
              <a:t>‹#›</a:t>
            </a:fld>
            <a:endParaRPr lang="cs-CZ"/>
          </a:p>
        </p:txBody>
      </p:sp>
      <p:sp>
        <p:nvSpPr>
          <p:cNvPr id="5" name="Title 7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6" name="Content Placeholder 8"/>
          <p:cNvSpPr txBox="1">
            <a:spLocks noGrp="1"/>
          </p:cNvSpPr>
          <p:nvPr>
            <p:ph idx="1"/>
          </p:nvPr>
        </p:nvSpPr>
        <p:spPr>
          <a:xfrm>
            <a:off x="1143000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Content Placeholder 10"/>
          <p:cNvSpPr txBox="1">
            <a:spLocks noGrp="1"/>
          </p:cNvSpPr>
          <p:nvPr>
            <p:ph idx="2"/>
          </p:nvPr>
        </p:nvSpPr>
        <p:spPr>
          <a:xfrm>
            <a:off x="4645152" y="731520"/>
            <a:ext cx="3346704" cy="34747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06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Content Placeholder 3"/>
          <p:cNvSpPr txBox="1">
            <a:spLocks noGrp="1"/>
          </p:cNvSpPr>
          <p:nvPr>
            <p:ph idx="2"/>
          </p:nvPr>
        </p:nvSpPr>
        <p:spPr>
          <a:xfrm>
            <a:off x="1156450" y="1400330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4"/>
          <p:cNvSpPr txBox="1">
            <a:spLocks noGrp="1"/>
          </p:cNvSpPr>
          <p:nvPr>
            <p:ph type="body" idx="3"/>
          </p:nvPr>
        </p:nvSpPr>
        <p:spPr>
          <a:xfrm>
            <a:off x="4647300" y="731520"/>
            <a:ext cx="3346704" cy="639759"/>
          </a:xfrm>
        </p:spPr>
        <p:txBody>
          <a:bodyPr anchor="b" anchorCtr="1"/>
          <a:lstStyle>
            <a:lvl1pPr marL="0" indent="0" algn="ctr">
              <a:spcBef>
                <a:spcPts val="600"/>
              </a:spcBef>
              <a:buNone/>
              <a:defRPr sz="24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5"/>
          <p:cNvSpPr txBox="1">
            <a:spLocks noGrp="1"/>
          </p:cNvSpPr>
          <p:nvPr>
            <p:ph idx="4"/>
          </p:nvPr>
        </p:nvSpPr>
        <p:spPr>
          <a:xfrm>
            <a:off x="4645023" y="1399032"/>
            <a:ext cx="3346704" cy="2743200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defRPr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C4767E-09C1-4C55-9985-B737BBBE95B9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7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36324E-3C27-4AFC-9B1F-1D7CA636E8B6}" type="slidenum">
              <a:t>‹#›</a:t>
            </a:fld>
            <a:endParaRPr lang="cs-CZ"/>
          </a:p>
        </p:txBody>
      </p:sp>
      <p:sp>
        <p:nvSpPr>
          <p:cNvPr id="9" name="Title 9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27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F4CBE9-5953-4CF3-BE14-2FE543DCB76D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C6DF69-8FBB-46AE-8380-C6DC8AC0DCE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82312F-E892-4490-83E0-68B86904325C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233B78-3A24-4ED2-869D-E88101E5D8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170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099" y="2209803"/>
            <a:ext cx="3636084" cy="1258488"/>
          </a:xfrm>
        </p:spPr>
        <p:txBody>
          <a:bodyPr anchor="b"/>
          <a:lstStyle>
            <a:lvl1pPr marL="228600" indent="-228600" algn="l">
              <a:defRPr sz="28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593515" y="731520"/>
            <a:ext cx="4017087" cy="4894728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075764" y="3497799"/>
            <a:ext cx="3388656" cy="2139522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A47675-1AB9-428E-AC53-B663D34460E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D6A6179-CAE0-4CD1-A2E9-C43869897C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52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3866924"/>
            <a:ext cx="9144000" cy="2991075"/>
          </a:xfrm>
          <a:prstGeom prst="rect">
            <a:avLst/>
          </a:prstGeom>
          <a:gradFill>
            <a:gsLst>
              <a:gs pos="0">
                <a:srgbClr val="FFFFFF">
                  <a:alpha val="92000"/>
                </a:srgbClr>
              </a:gs>
              <a:gs pos="100000">
                <a:srgbClr val="FFFFFF">
                  <a:alpha val="77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0" y="0"/>
            <a:ext cx="9144000" cy="3866924"/>
          </a:xfrm>
          <a:prstGeom prst="rect">
            <a:avLst/>
          </a:prstGeom>
          <a:gradFill>
            <a:gsLst>
              <a:gs pos="0">
                <a:srgbClr val="FFFFFF">
                  <a:alpha val="90000"/>
                </a:srgbClr>
              </a:gs>
              <a:gs pos="100000">
                <a:srgbClr val="FFFFFF">
                  <a:alpha val="63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9"/>
          <p:cNvSpPr/>
          <p:nvPr/>
        </p:nvSpPr>
        <p:spPr>
          <a:xfrm>
            <a:off x="0" y="2652308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10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4475174" y="1143000"/>
            <a:ext cx="4114800" cy="3127805"/>
          </a:xfrm>
          <a:solidFill>
            <a:srgbClr val="8CC9F7"/>
          </a:solidFill>
        </p:spPr>
        <p:txBody>
          <a:bodyPr anchorCtr="1"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877888" y="1010485"/>
            <a:ext cx="3694111" cy="2163022"/>
          </a:xfrm>
        </p:spPr>
        <p:txBody>
          <a:bodyPr anchor="b"/>
          <a:lstStyle>
            <a:lvl1pPr marL="182880">
              <a:spcBef>
                <a:spcPts val="400"/>
              </a:spcBef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B12754-66E3-4476-BBB1-8852A2A42426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6095C2-6296-49E2-A508-CEA492DEC393}" type="slidenum">
              <a:t>‹#›</a:t>
            </a:fld>
            <a:endParaRPr lang="cs-CZ"/>
          </a:p>
        </p:txBody>
      </p:sp>
      <p:sp>
        <p:nvSpPr>
          <p:cNvPr id="11" name="Title 1"/>
          <p:cNvSpPr txBox="1">
            <a:spLocks noGrp="1"/>
          </p:cNvSpPr>
          <p:nvPr>
            <p:ph type="title"/>
          </p:nvPr>
        </p:nvSpPr>
        <p:spPr>
          <a:xfrm>
            <a:off x="727268" y="4464420"/>
            <a:ext cx="6383536" cy="1143000"/>
          </a:xfrm>
        </p:spPr>
        <p:txBody>
          <a:bodyPr anchor="b"/>
          <a:lstStyle>
            <a:lvl1pPr algn="l"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5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D5FF"/>
            </a:gs>
            <a:gs pos="100000">
              <a:srgbClr val="FFFFFF"/>
            </a:gs>
          </a:gsLst>
          <a:path path="circle">
            <a:fillToRect l="20000" t="10000" r="80000" b="9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0" y="5105396"/>
            <a:ext cx="9144000" cy="1752603"/>
          </a:xfrm>
          <a:prstGeom prst="rect">
            <a:avLst/>
          </a:prstGeom>
          <a:gradFill>
            <a:gsLst>
              <a:gs pos="0">
                <a:srgbClr val="FFFFFF">
                  <a:alpha val="91000"/>
                </a:srgbClr>
              </a:gs>
              <a:gs pos="100000">
                <a:srgbClr val="FFFFFF">
                  <a:alpha val="76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3" name="Rectangle 7"/>
          <p:cNvSpPr/>
          <p:nvPr/>
        </p:nvSpPr>
        <p:spPr>
          <a:xfrm>
            <a:off x="0" y="0"/>
            <a:ext cx="9144000" cy="5105396"/>
          </a:xfrm>
          <a:prstGeom prst="rect">
            <a:avLst/>
          </a:prstGeom>
          <a:gradFill>
            <a:gsLst>
              <a:gs pos="0">
                <a:srgbClr val="FFFFFF">
                  <a:alpha val="89000"/>
                </a:srgbClr>
              </a:gs>
              <a:gs pos="100000">
                <a:srgbClr val="FFFFFF">
                  <a:alpha val="6200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3768306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30000"/>
                </a:srgbClr>
              </a:gs>
            </a:gsLst>
            <a:lin ang="5400000"/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5" name="Oval 9"/>
          <p:cNvSpPr/>
          <p:nvPr/>
        </p:nvSpPr>
        <p:spPr>
          <a:xfrm>
            <a:off x="0" y="1600200"/>
            <a:ext cx="9144000" cy="510539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rgbClr val="FFFFFF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Trebuchet MS"/>
              <a:ea typeface=""/>
              <a:cs typeface=""/>
            </a:endParaRPr>
          </a:p>
        </p:txBody>
      </p:sp>
      <p:sp>
        <p:nvSpPr>
          <p:cNvPr id="6" name="Title Placeholder 1"/>
          <p:cNvSpPr txBox="1">
            <a:spLocks noGrp="1"/>
          </p:cNvSpPr>
          <p:nvPr>
            <p:ph type="title"/>
          </p:nvPr>
        </p:nvSpPr>
        <p:spPr>
          <a:xfrm>
            <a:off x="1793284" y="4372167"/>
            <a:ext cx="6512512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Text Placeholder 2"/>
          <p:cNvSpPr txBox="1"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1CBA3380-99C3-416A-A3FA-A6D1C6ED1F35}" type="datetime1">
              <a:rPr lang="cs-CZ"/>
              <a:pPr lvl="0"/>
              <a:t>11.5.2014</a:t>
            </a:fld>
            <a:endParaRPr lang="cs-CZ"/>
          </a:p>
        </p:txBody>
      </p:sp>
      <p:sp>
        <p:nvSpPr>
          <p:cNvPr id="9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1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endParaRPr lang="cs-CZ"/>
          </a:p>
        </p:txBody>
      </p:sp>
      <p:sp>
        <p:nvSpPr>
          <p:cNvPr id="10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3810003" y="6172200"/>
            <a:ext cx="1828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1" i="0" u="none" strike="noStrike" kern="1200" cap="none" spc="0" baseline="0">
                <a:solidFill>
                  <a:srgbClr val="7F7F7F"/>
                </a:solidFill>
                <a:uFillTx/>
                <a:latin typeface="Trebuchet MS"/>
                <a:ea typeface=""/>
                <a:cs typeface=""/>
              </a:defRPr>
            </a:lvl1pPr>
          </a:lstStyle>
          <a:p>
            <a:pPr lvl="0"/>
            <a:fld id="{333DE55C-BABE-43C5-8F8D-7D561CB44B97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320040" marR="0" lvl="0" indent="-320040" algn="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Clr>
          <a:srgbClr val="C3260C"/>
        </a:buClr>
        <a:buSzPct val="128000"/>
        <a:buFont typeface="Georgia" pitchFamily="18"/>
        <a:buChar char="*"/>
        <a:tabLst/>
        <a:defRPr lang="cs-CZ" sz="4600" b="1" i="0" u="none" strike="noStrike" kern="1200" cap="none" spc="0" baseline="0">
          <a:solidFill>
            <a:srgbClr val="000000"/>
          </a:solidFill>
          <a:uFillTx/>
          <a:latin typeface="Trebuchet MS"/>
          <a:ea typeface=""/>
          <a:cs typeface=""/>
        </a:defRPr>
      </a:lvl1pPr>
    </p:titleStyle>
    <p:bodyStyle>
      <a:lvl1pPr marL="228600" marR="0" lvl="0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2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1pPr>
      <a:lvl2pPr marL="548640" marR="0" lvl="1" indent="-182880" algn="l" defTabSz="914400" rtl="0" fontAlgn="auto" hangingPunct="1">
        <a:lnSpc>
          <a:spcPct val="100000"/>
        </a:lnSpc>
        <a:spcBef>
          <a:spcPts val="5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20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2pPr>
      <a:lvl3pPr marL="822960" marR="0" lvl="2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8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3pPr>
      <a:lvl4pPr marL="1097280" marR="0" lvl="3" indent="-182880" algn="l" defTabSz="914400" rtl="0" fontAlgn="auto" hangingPunct="1">
        <a:lnSpc>
          <a:spcPct val="100000"/>
        </a:lnSpc>
        <a:spcBef>
          <a:spcPts val="4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6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4pPr>
      <a:lvl5pPr marL="1389888" marR="0" lvl="4" indent="-182880" algn="l" defTabSz="914400" rtl="0" fontAlgn="auto" hangingPunct="1">
        <a:lnSpc>
          <a:spcPct val="100000"/>
        </a:lnSpc>
        <a:spcBef>
          <a:spcPts val="300"/>
        </a:spcBef>
        <a:spcAft>
          <a:spcPts val="300"/>
        </a:spcAft>
        <a:buClr>
          <a:srgbClr val="C3260C"/>
        </a:buClr>
        <a:buSzPct val="130000"/>
        <a:buFont typeface="Georgia" pitchFamily="18"/>
        <a:buChar char="*"/>
        <a:tabLst/>
        <a:defRPr lang="cs-CZ" sz="1400" b="0" i="0" u="none" strike="noStrike" kern="1200" cap="none" spc="0" baseline="0">
          <a:solidFill>
            <a:srgbClr val="404040"/>
          </a:solidFill>
          <a:uFillTx/>
          <a:latin typeface="Trebuchet MS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2"/>
          <p:cNvSpPr txBox="1"/>
          <p:nvPr/>
        </p:nvSpPr>
        <p:spPr>
          <a:xfrm>
            <a:off x="357192" y="571499"/>
            <a:ext cx="8458200" cy="487362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9144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školy: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ZŠ A MŠ ÚDOLÍ DESNÉ, DRUŽSTEVNÍ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125, RAPOTÍN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 </a:t>
            </a:r>
            <a:r>
              <a:rPr lang="cs-CZ" sz="1400" b="1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projektu</a:t>
            </a: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Ve svazkové škole aktivně - interaktivně</a:t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Číslo projektu: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CZ.1.07/1.4.00/21.3465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Autor: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Mgr. Jana </a:t>
            </a:r>
            <a:r>
              <a:rPr lang="cs-CZ" sz="1400" b="0" i="0" u="none" strike="noStrike" kern="1200" cap="none" spc="400" baseline="0" dirty="0" err="1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Učňová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Tematický okruh: </a:t>
            </a:r>
            <a: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/>
            </a:r>
            <a:br>
              <a:rPr lang="cs-CZ" sz="1400" b="0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</a:b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Název: </a:t>
            </a:r>
            <a:r>
              <a:rPr lang="cs-CZ" sz="140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EU OPVK </a:t>
            </a:r>
            <a:r>
              <a:rPr lang="cs-CZ" sz="1400" b="0" i="0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VY_32_INOVACE_05_DĚLITELNOST</a:t>
            </a:r>
            <a:r>
              <a:rPr lang="cs-CZ" sz="140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_6_12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Vytvořeno: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</a:t>
            </a:r>
            <a:r>
              <a:rPr lang="cs-CZ" sz="1400" i="1" kern="0" spc="400" dirty="0" smtClean="0">
                <a:solidFill>
                  <a:srgbClr val="000000"/>
                </a:solidFill>
                <a:latin typeface="Franklin Gothic Book" pitchFamily="34"/>
                <a:ea typeface=""/>
                <a:cs typeface="Times New Roman" pitchFamily="18"/>
              </a:rPr>
              <a:t>březen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 </a:t>
            </a: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2014</a:t>
            </a:r>
            <a:endParaRPr lang="cs-CZ" sz="1400" b="0" i="0" u="none" strike="noStrike" kern="1200" cap="none" spc="400" baseline="0" dirty="0">
              <a:solidFill>
                <a:srgbClr val="000000"/>
              </a:solidFill>
              <a:uFillTx/>
              <a:latin typeface="Franklin Gothic Book" pitchFamily="34"/>
              <a:ea typeface=""/>
              <a:cs typeface="Times New Roman" pitchFamily="18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i="0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Anotace: </a:t>
            </a:r>
          </a:p>
          <a:p>
            <a:pPr marL="0" marR="0" lvl="0" indent="0" algn="just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0" i="1" u="none" strike="noStrike" kern="1200" cap="none" spc="400" baseline="0" dirty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-tato prezentace </a:t>
            </a:r>
            <a:r>
              <a:rPr lang="cs-CZ" sz="1400" b="0" i="1" u="none" strike="noStrike" kern="1200" cap="none" spc="400" baseline="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slouží žákům k rozšíření učiva znaků dělitelnosti</a:t>
            </a:r>
            <a:r>
              <a:rPr lang="cs-CZ" sz="1400" b="0" i="1" u="none" strike="noStrike" kern="1200" cap="none" spc="400" dirty="0" smtClean="0">
                <a:solidFill>
                  <a:srgbClr val="000000"/>
                </a:solidFill>
                <a:uFillTx/>
                <a:latin typeface="Franklin Gothic Book" pitchFamily="34"/>
                <a:ea typeface=""/>
                <a:cs typeface="Times New Roman" pitchFamily="18"/>
              </a:rPr>
              <a:t>; doporučuji tento materiál k úvodu do látky, procvičování, nebo domácí samostatné přípravě žáků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b="1" spc="400" dirty="0" smtClean="0">
                <a:solidFill>
                  <a:srgbClr val="000000"/>
                </a:solidFill>
                <a:latin typeface="Franklin Gothic Book" pitchFamily="34"/>
                <a:cs typeface="Times New Roman" pitchFamily="18"/>
              </a:rPr>
              <a:t>Zdroj:</a:t>
            </a: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>
                <a:latin typeface="Franklin Gothic Book" panose="020B0503020102020204" pitchFamily="34" charset="0"/>
              </a:rPr>
              <a:t>HERMAN. </a:t>
            </a:r>
            <a:r>
              <a:rPr lang="cs-CZ" sz="1400" i="1" dirty="0">
                <a:latin typeface="Franklin Gothic Book" panose="020B0503020102020204" pitchFamily="34" charset="0"/>
              </a:rPr>
              <a:t>Matematika: dělitelnost</a:t>
            </a:r>
            <a:r>
              <a:rPr lang="cs-CZ" sz="1400" dirty="0">
                <a:latin typeface="Franklin Gothic Book" panose="020B0503020102020204" pitchFamily="34" charset="0"/>
              </a:rPr>
              <a:t>. 2. vyd. Praha: Prometheus, 2003, 100 s. Učebnice pro základní školy (Prometheus). ISBN </a:t>
            </a:r>
            <a:r>
              <a:rPr lang="cs-CZ" sz="1400" dirty="0" smtClean="0">
                <a:latin typeface="Franklin Gothic Book" panose="020B0503020102020204" pitchFamily="34" charset="0"/>
              </a:rPr>
              <a:t>80-719-6261-9</a:t>
            </a:r>
          </a:p>
          <a:p>
            <a:pPr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400" dirty="0" smtClean="0">
                <a:latin typeface="Franklin Gothic Book" panose="020B0503020102020204" pitchFamily="34" charset="0"/>
              </a:rPr>
              <a:t>TAIŠL, VOJÁČEK.</a:t>
            </a:r>
            <a:r>
              <a:rPr lang="cs-CZ" sz="1400" dirty="0">
                <a:latin typeface="Franklin Gothic Book" panose="020B0503020102020204" pitchFamily="34" charset="0"/>
              </a:rPr>
              <a:t> </a:t>
            </a:r>
            <a:r>
              <a:rPr lang="cs-CZ" sz="1400" i="1" dirty="0" smtClean="0">
                <a:latin typeface="Franklin Gothic Book" panose="020B0503020102020204" pitchFamily="34" charset="0"/>
              </a:rPr>
              <a:t>Aritmetika pro sedmý ročník</a:t>
            </a:r>
            <a:r>
              <a:rPr lang="cs-CZ" sz="1400" dirty="0" smtClean="0">
                <a:latin typeface="Franklin Gothic Book" panose="020B0503020102020204" pitchFamily="34" charset="0"/>
              </a:rPr>
              <a:t>. 12</a:t>
            </a:r>
            <a:r>
              <a:rPr lang="cs-CZ" sz="1400" dirty="0">
                <a:latin typeface="Franklin Gothic Book" panose="020B0503020102020204" pitchFamily="34" charset="0"/>
              </a:rPr>
              <a:t>. vyd. Praha: </a:t>
            </a:r>
            <a:r>
              <a:rPr lang="cs-CZ" sz="1400" dirty="0" smtClean="0">
                <a:latin typeface="Franklin Gothic Book" panose="020B0503020102020204" pitchFamily="34" charset="0"/>
              </a:rPr>
              <a:t>SPN, 1975, 150 </a:t>
            </a:r>
            <a:r>
              <a:rPr lang="cs-CZ" sz="1400" dirty="0">
                <a:latin typeface="Franklin Gothic Book" panose="020B0503020102020204" pitchFamily="34" charset="0"/>
              </a:rPr>
              <a:t>s. Učebnice pro základní </a:t>
            </a:r>
            <a:r>
              <a:rPr lang="cs-CZ" sz="1400" dirty="0" smtClean="0">
                <a:latin typeface="Franklin Gothic Book" panose="020B0503020102020204" pitchFamily="34" charset="0"/>
              </a:rPr>
              <a:t>devítileté školy (SPN). </a:t>
            </a:r>
            <a:r>
              <a:rPr lang="cs-CZ" sz="1400" dirty="0">
                <a:latin typeface="Franklin Gothic Book" panose="020B0503020102020204" pitchFamily="34" charset="0"/>
              </a:rPr>
              <a:t>ISBN </a:t>
            </a:r>
            <a:r>
              <a:rPr lang="cs-CZ" sz="1400" dirty="0" smtClean="0">
                <a:latin typeface="Franklin Gothic Book" panose="020B0503020102020204" pitchFamily="34" charset="0"/>
              </a:rPr>
              <a:t>14-409-75</a:t>
            </a:r>
            <a:endParaRPr lang="cs-CZ" sz="1400" dirty="0">
              <a:latin typeface="Franklin Gothic Book" panose="020B0503020102020204" pitchFamily="34" charset="0"/>
            </a:endParaRPr>
          </a:p>
          <a:p>
            <a:pPr lvl="0" algn="just">
              <a:spcBef>
                <a:spcPts val="80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u="none" strike="noStrike" kern="1200" cap="none" spc="400" baseline="0" dirty="0">
              <a:solidFill>
                <a:srgbClr val="000000"/>
              </a:solidFill>
              <a:uFillTx/>
              <a:latin typeface="Franklin Gothic Book" panose="020B0503020102020204" pitchFamily="34" charset="0"/>
              <a:ea typeface=""/>
              <a:cs typeface="Times New Roman" pitchFamily="1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55876" y="5445123"/>
            <a:ext cx="4537079" cy="9858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</a:t>
            </a:r>
            <a:r>
              <a:rPr lang="cs-CZ" dirty="0" smtClean="0">
                <a:latin typeface="Franklin Gothic Book" panose="020B0503020102020204" pitchFamily="34" charset="0"/>
              </a:rPr>
              <a:t> Určete všechny znaky dělitelnosti u těchto čísel:</a:t>
            </a:r>
          </a:p>
          <a:p>
            <a:endParaRPr lang="cs-CZ" b="1" dirty="0">
              <a:latin typeface="Franklin Gothic Book" panose="020B0503020102020204" pitchFamily="34" charset="0"/>
            </a:endParaRPr>
          </a:p>
          <a:p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1472010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1 256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0607" y="22048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264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311156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783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400506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Franklin Gothic Book" panose="020B0503020102020204" pitchFamily="34" charset="0"/>
              </a:rPr>
              <a:t>3</a:t>
            </a:r>
            <a:r>
              <a:rPr lang="cs-CZ" b="1" dirty="0" smtClean="0">
                <a:latin typeface="Franklin Gothic Book" panose="020B0503020102020204" pitchFamily="34" charset="0"/>
              </a:rPr>
              <a:t> 540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2908863" y="74444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7954994" y="260648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3</a:t>
            </a:r>
          </a:p>
        </p:txBody>
      </p:sp>
      <p:sp>
        <p:nvSpPr>
          <p:cNvPr id="12" name="Ovál 11"/>
          <p:cNvSpPr/>
          <p:nvPr/>
        </p:nvSpPr>
        <p:spPr>
          <a:xfrm>
            <a:off x="233508" y="4599659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4</a:t>
            </a:r>
          </a:p>
        </p:txBody>
      </p:sp>
      <p:sp>
        <p:nvSpPr>
          <p:cNvPr id="13" name="Ovál 12"/>
          <p:cNvSpPr/>
          <p:nvPr/>
        </p:nvSpPr>
        <p:spPr>
          <a:xfrm>
            <a:off x="7954994" y="4599659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5</a:t>
            </a:r>
          </a:p>
        </p:txBody>
      </p:sp>
      <p:sp>
        <p:nvSpPr>
          <p:cNvPr id="14" name="Ovál 13"/>
          <p:cNvSpPr/>
          <p:nvPr/>
        </p:nvSpPr>
        <p:spPr>
          <a:xfrm>
            <a:off x="5720877" y="74444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6</a:t>
            </a:r>
          </a:p>
        </p:txBody>
      </p:sp>
      <p:sp>
        <p:nvSpPr>
          <p:cNvPr id="15" name="Ovál 14"/>
          <p:cNvSpPr/>
          <p:nvPr/>
        </p:nvSpPr>
        <p:spPr>
          <a:xfrm>
            <a:off x="1260274" y="5854899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10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Ovál 15"/>
          <p:cNvSpPr/>
          <p:nvPr/>
        </p:nvSpPr>
        <p:spPr>
          <a:xfrm>
            <a:off x="92350" y="74444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9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954994" y="2585129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8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8" name="Ovál 17"/>
          <p:cNvSpPr/>
          <p:nvPr/>
        </p:nvSpPr>
        <p:spPr>
          <a:xfrm>
            <a:off x="7209834" y="5945156"/>
            <a:ext cx="864096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12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Ovál 18"/>
          <p:cNvSpPr/>
          <p:nvPr/>
        </p:nvSpPr>
        <p:spPr>
          <a:xfrm>
            <a:off x="1259632" y="1368644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0" name="Ovál 19"/>
          <p:cNvSpPr/>
          <p:nvPr/>
        </p:nvSpPr>
        <p:spPr>
          <a:xfrm>
            <a:off x="1259632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1" name="Ovál 20"/>
          <p:cNvSpPr/>
          <p:nvPr/>
        </p:nvSpPr>
        <p:spPr>
          <a:xfrm>
            <a:off x="1259632" y="21014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2" name="Ovál 21"/>
          <p:cNvSpPr/>
          <p:nvPr/>
        </p:nvSpPr>
        <p:spPr>
          <a:xfrm>
            <a:off x="2319969" y="1368644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4</a:t>
            </a:r>
          </a:p>
        </p:txBody>
      </p:sp>
      <p:sp>
        <p:nvSpPr>
          <p:cNvPr id="23" name="Ovál 22"/>
          <p:cNvSpPr/>
          <p:nvPr/>
        </p:nvSpPr>
        <p:spPr>
          <a:xfrm>
            <a:off x="3275856" y="1368644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8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4" name="Ovál 23"/>
          <p:cNvSpPr/>
          <p:nvPr/>
        </p:nvSpPr>
        <p:spPr>
          <a:xfrm>
            <a:off x="2319969" y="2087015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3</a:t>
            </a:r>
          </a:p>
        </p:txBody>
      </p:sp>
      <p:sp>
        <p:nvSpPr>
          <p:cNvPr id="25" name="Ovál 24"/>
          <p:cNvSpPr/>
          <p:nvPr/>
        </p:nvSpPr>
        <p:spPr>
          <a:xfrm>
            <a:off x="3275856" y="2087015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4</a:t>
            </a:r>
          </a:p>
        </p:txBody>
      </p:sp>
      <p:sp>
        <p:nvSpPr>
          <p:cNvPr id="26" name="Ovál 25"/>
          <p:cNvSpPr/>
          <p:nvPr/>
        </p:nvSpPr>
        <p:spPr>
          <a:xfrm>
            <a:off x="4291744" y="21014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6</a:t>
            </a:r>
          </a:p>
        </p:txBody>
      </p:sp>
      <p:sp>
        <p:nvSpPr>
          <p:cNvPr id="27" name="Ovál 26"/>
          <p:cNvSpPr/>
          <p:nvPr/>
        </p:nvSpPr>
        <p:spPr>
          <a:xfrm>
            <a:off x="5288829" y="21014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8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8" name="Ovál 27"/>
          <p:cNvSpPr/>
          <p:nvPr/>
        </p:nvSpPr>
        <p:spPr>
          <a:xfrm>
            <a:off x="6228854" y="21014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12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" name="Ovál 28"/>
          <p:cNvSpPr/>
          <p:nvPr/>
        </p:nvSpPr>
        <p:spPr>
          <a:xfrm>
            <a:off x="1258768" y="3008196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3</a:t>
            </a:r>
          </a:p>
        </p:txBody>
      </p:sp>
      <p:sp>
        <p:nvSpPr>
          <p:cNvPr id="30" name="Ovál 29"/>
          <p:cNvSpPr/>
          <p:nvPr/>
        </p:nvSpPr>
        <p:spPr>
          <a:xfrm>
            <a:off x="2319969" y="3008196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9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1" name="Ovál 30"/>
          <p:cNvSpPr/>
          <p:nvPr/>
        </p:nvSpPr>
        <p:spPr>
          <a:xfrm>
            <a:off x="2319969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3</a:t>
            </a:r>
          </a:p>
        </p:txBody>
      </p:sp>
      <p:sp>
        <p:nvSpPr>
          <p:cNvPr id="32" name="Ovál 31"/>
          <p:cNvSpPr/>
          <p:nvPr/>
        </p:nvSpPr>
        <p:spPr>
          <a:xfrm>
            <a:off x="3275856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4</a:t>
            </a:r>
          </a:p>
        </p:txBody>
      </p:sp>
      <p:sp>
        <p:nvSpPr>
          <p:cNvPr id="33" name="Ovál 32"/>
          <p:cNvSpPr/>
          <p:nvPr/>
        </p:nvSpPr>
        <p:spPr>
          <a:xfrm>
            <a:off x="4291744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5</a:t>
            </a:r>
          </a:p>
        </p:txBody>
      </p:sp>
      <p:sp>
        <p:nvSpPr>
          <p:cNvPr id="34" name="Ovál 33"/>
          <p:cNvSpPr/>
          <p:nvPr/>
        </p:nvSpPr>
        <p:spPr>
          <a:xfrm>
            <a:off x="5288829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rgbClr val="FFFF00"/>
                </a:solidFill>
                <a:latin typeface="Franklin Gothic Book" panose="020B0503020102020204" pitchFamily="34" charset="0"/>
              </a:rPr>
              <a:t>6</a:t>
            </a:r>
          </a:p>
        </p:txBody>
      </p:sp>
      <p:sp>
        <p:nvSpPr>
          <p:cNvPr id="35" name="Ovál 34"/>
          <p:cNvSpPr/>
          <p:nvPr/>
        </p:nvSpPr>
        <p:spPr>
          <a:xfrm>
            <a:off x="6228854" y="3902223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10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7" name="Ovál 36"/>
          <p:cNvSpPr/>
          <p:nvPr/>
        </p:nvSpPr>
        <p:spPr>
          <a:xfrm>
            <a:off x="7209834" y="3901698"/>
            <a:ext cx="864096" cy="5760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FF00"/>
                </a:solidFill>
                <a:latin typeface="Franklin Gothic Book" panose="020B0503020102020204" pitchFamily="34" charset="0"/>
              </a:rPr>
              <a:t>12</a:t>
            </a:r>
            <a:endParaRPr lang="cs-CZ" b="1" dirty="0">
              <a:solidFill>
                <a:srgbClr val="FFFF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62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33265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šesti?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69357" y="1988840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šesti, je-li dělitelné dvěma a třemi zároveň.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83568" y="414908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Příklad:</a:t>
            </a:r>
            <a:r>
              <a:rPr lang="cs-CZ" dirty="0" smtClean="0">
                <a:latin typeface="Franklin Gothic Book" panose="020B0503020102020204" pitchFamily="34" charset="0"/>
              </a:rPr>
              <a:t> Která z čísel 78, 92, 150, 192, 258, 333, 364, 468 jsou dělitelná šesti?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0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41360" y="867838"/>
            <a:ext cx="8479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Definici znaku dělitelnosti šesti už známe.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Připomeňte si – kdy jsou čísla dělitelná dvěma? Kdy jsou čísla dělitelná třemi?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971" y="5743134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57956" y="1772816"/>
            <a:ext cx="84791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78</a:t>
            </a:r>
            <a:r>
              <a:rPr lang="cs-CZ" dirty="0" smtClean="0">
                <a:latin typeface="Franklin Gothic Book" panose="020B0503020102020204" pitchFamily="34" charset="0"/>
              </a:rPr>
              <a:t>	…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	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7 + 8 = 15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92</a:t>
            </a:r>
            <a:r>
              <a:rPr lang="cs-CZ" dirty="0" smtClean="0">
                <a:latin typeface="Franklin Gothic Book" panose="020B0503020102020204" pitchFamily="34" charset="0"/>
              </a:rPr>
              <a:t>	...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		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9 + 2 = 11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</a:t>
            </a:r>
            <a:r>
              <a:rPr lang="cs-CZ" dirty="0" smtClean="0">
                <a:latin typeface="Franklin Gothic Book" panose="020B0503020102020204" pitchFamily="34" charset="0"/>
              </a:rPr>
              <a:t>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150</a:t>
            </a:r>
            <a:r>
              <a:rPr lang="cs-CZ" dirty="0" smtClean="0">
                <a:latin typeface="Franklin Gothic Book" panose="020B0503020102020204" pitchFamily="34" charset="0"/>
              </a:rPr>
              <a:t>	…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			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1 + 5 + 0 = 6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192	</a:t>
            </a:r>
            <a:r>
              <a:rPr lang="cs-CZ" dirty="0" smtClean="0">
                <a:latin typeface="Franklin Gothic Book" panose="020B0503020102020204" pitchFamily="34" charset="0"/>
              </a:rPr>
              <a:t>…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			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1 + 9 + 2 = 12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258	</a:t>
            </a:r>
            <a:r>
              <a:rPr lang="cs-CZ" dirty="0" smtClean="0">
                <a:latin typeface="Franklin Gothic Book" panose="020B0503020102020204" pitchFamily="34" charset="0"/>
              </a:rPr>
              <a:t>…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			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2 + 5 + 8 = 15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333</a:t>
            </a:r>
            <a:r>
              <a:rPr lang="cs-CZ" dirty="0" smtClean="0">
                <a:latin typeface="Franklin Gothic Book" panose="020B0503020102020204" pitchFamily="34" charset="0"/>
              </a:rPr>
              <a:t>	…	číslo je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</a:t>
            </a:r>
            <a:r>
              <a:rPr lang="cs-CZ" dirty="0" smtClean="0">
                <a:latin typeface="Franklin Gothic Book" panose="020B0503020102020204" pitchFamily="34" charset="0"/>
              </a:rPr>
              <a:t>liché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</a:t>
            </a:r>
            <a:r>
              <a:rPr lang="cs-CZ" dirty="0" smtClean="0">
                <a:latin typeface="Franklin Gothic Book" panose="020B0503020102020204" pitchFamily="34" charset="0"/>
              </a:rPr>
              <a:t> dělitelné dvěma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3 + 3 + 3 = 9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364</a:t>
            </a:r>
            <a:r>
              <a:rPr lang="cs-CZ" dirty="0" smtClean="0">
                <a:latin typeface="Franklin Gothic Book" panose="020B0503020102020204" pitchFamily="34" charset="0"/>
              </a:rPr>
              <a:t>	…	číslo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je</a:t>
            </a:r>
            <a:r>
              <a:rPr lang="cs-CZ" dirty="0" smtClean="0">
                <a:latin typeface="Franklin Gothic Book" panose="020B0503020102020204" pitchFamily="34" charset="0"/>
              </a:rPr>
              <a:t> sudé – dělitelné dvěma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		</a:t>
            </a:r>
            <a:r>
              <a:rPr lang="cs-CZ" dirty="0" smtClean="0">
                <a:latin typeface="Franklin Gothic Book" panose="020B0503020102020204" pitchFamily="34" charset="0"/>
              </a:rPr>
              <a:t>3 + 6 + 4 = 13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</a:t>
            </a:r>
            <a:r>
              <a:rPr lang="cs-CZ" dirty="0" smtClean="0">
                <a:latin typeface="Franklin Gothic Book" panose="020B0503020102020204" pitchFamily="34" charset="0"/>
              </a:rPr>
              <a:t> dělitelný třemi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pic>
        <p:nvPicPr>
          <p:cNvPr id="1026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6128" y="557707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205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Následujících po sobě jdoucích 10 čísel jsou násobky tří. Kolik je mezi nimi násobků čísla 6? Jak je snadno poznáte? 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73524" y="1205663"/>
            <a:ext cx="4140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66	69	72	75	78	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81	84	87	90	93</a:t>
            </a:r>
          </a:p>
          <a:p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2276872"/>
            <a:ext cx="38520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Mezi těmito čísly je právě 5 čísel dělitelných šesti, jsou to všechna sudá čísla.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427984" y="2276872"/>
            <a:ext cx="42484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Své úvahy si ověříme dělením: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66 : 6 = 11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72 : 6 = 12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78 : 6 = 13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84 : 6 = 14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90 : 6 = 15</a:t>
            </a:r>
            <a:endParaRPr lang="cs-CZ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827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 </a:t>
            </a:r>
            <a:r>
              <a:rPr lang="cs-CZ" dirty="0" smtClean="0">
                <a:latin typeface="Franklin Gothic Book" panose="020B0503020102020204" pitchFamily="34" charset="0"/>
              </a:rPr>
              <a:t>Které číslice je třeba doplnit do prázdného rámečku tak, aby vzniklá čísla byla dělitelná šesti?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155679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5 2		  5         2  	                 6 0                        0 3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699825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2555875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4644008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6300192" y="1453426"/>
            <a:ext cx="288032" cy="47269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ový popisek 5"/>
          <p:cNvSpPr/>
          <p:nvPr/>
        </p:nvSpPr>
        <p:spPr>
          <a:xfrm>
            <a:off x="6911752" y="1169169"/>
            <a:ext cx="2232248" cy="1513909"/>
          </a:xfrm>
          <a:prstGeom prst="wedgeRoundRectCallout">
            <a:avLst>
              <a:gd name="adj1" fmla="val -70118"/>
              <a:gd name="adj2" fmla="val -42996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Kdy je číslo dělitelné 3? … když je jeho </a:t>
            </a:r>
            <a:r>
              <a:rPr lang="cs-CZ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dirty="0" smtClean="0">
                <a:latin typeface="Franklin Gothic Book" panose="020B0503020102020204" pitchFamily="34" charset="0"/>
              </a:rPr>
              <a:t> součet dělitelný třemi.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4" name="Zaoblený obdélníkový popisek 13"/>
          <p:cNvSpPr/>
          <p:nvPr/>
        </p:nvSpPr>
        <p:spPr>
          <a:xfrm>
            <a:off x="467544" y="2131985"/>
            <a:ext cx="2376363" cy="1476163"/>
          </a:xfrm>
          <a:prstGeom prst="wedgeRoundRectCallout">
            <a:avLst>
              <a:gd name="adj1" fmla="val 91162"/>
              <a:gd name="adj2" fmla="val -48558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Kdy je číslo dělitelné 2? … Když má na místě jednotek 0, 2, 4, 6, 8 – je sudé.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2050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270" y="70449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107278" y="2732138"/>
            <a:ext cx="53644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Ukážeme si pro první číslo všechny možnosti. Ostatní zkusíte samostatně.</a:t>
            </a:r>
            <a:endParaRPr lang="cs-CZ" dirty="0">
              <a:latin typeface="Franklin Gothic Book" panose="020B0503020102020204" pitchFamily="34" charset="0"/>
            </a:endParaRPr>
          </a:p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5 2 *</a:t>
            </a:r>
          </a:p>
          <a:p>
            <a:r>
              <a:rPr lang="cs-CZ" dirty="0" smtClean="0">
                <a:latin typeface="Franklin Gothic Book" panose="020B0503020102020204" pitchFamily="34" charset="0"/>
              </a:rPr>
              <a:t>5 2 1 -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sudé</a:t>
            </a:r>
            <a:r>
              <a:rPr lang="cs-CZ" dirty="0" smtClean="0">
                <a:latin typeface="Franklin Gothic Book" panose="020B0503020102020204" pitchFamily="34" charset="0"/>
              </a:rPr>
              <a:t> 		5 2 6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 + 2 + 6 = 13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5 2 2 -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 5 + 2 + 2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  <a:r>
              <a:rPr lang="cs-CZ" dirty="0" smtClean="0">
                <a:latin typeface="Franklin Gothic Book" panose="020B0503020102020204" pitchFamily="34" charset="0"/>
              </a:rPr>
              <a:t>	5 2 7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sudé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5 2 3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sudé</a:t>
            </a:r>
            <a:r>
              <a:rPr lang="cs-CZ" dirty="0" smtClean="0">
                <a:latin typeface="Franklin Gothic Book" panose="020B0503020102020204" pitchFamily="34" charset="0"/>
              </a:rPr>
              <a:t>		5 2 8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 + 2 + 8 =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15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5 2 4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 + 2 + 4 = 11</a:t>
            </a:r>
            <a:r>
              <a:rPr lang="cs-CZ" dirty="0" smtClean="0">
                <a:latin typeface="Franklin Gothic Book" panose="020B0503020102020204" pitchFamily="34" charset="0"/>
              </a:rPr>
              <a:t>	5 2 9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sudé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r>
              <a:rPr lang="cs-CZ" dirty="0" smtClean="0">
                <a:latin typeface="Franklin Gothic Book" panose="020B0503020102020204" pitchFamily="34" charset="0"/>
              </a:rPr>
              <a:t>5 2 5 – </a:t>
            </a:r>
            <a:r>
              <a:rPr lang="cs-CZ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není sudé</a:t>
            </a:r>
            <a:endParaRPr lang="cs-CZ" dirty="0" smtClean="0">
              <a:latin typeface="Franklin Gothic Book" panose="020B0503020102020204" pitchFamily="34" charset="0"/>
            </a:endParaRPr>
          </a:p>
          <a:p>
            <a:pPr algn="ctr"/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173717" y="494812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522 a 528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1519" y="3717032"/>
            <a:ext cx="24483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 zbylých úloh: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- 5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2</a:t>
            </a:r>
            <a:r>
              <a:rPr lang="cs-CZ" b="1" dirty="0" smtClean="0">
                <a:latin typeface="Franklin Gothic Book" panose="020B0503020102020204" pitchFamily="34" charset="0"/>
              </a:rPr>
              <a:t>2, 5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5</a:t>
            </a:r>
            <a:r>
              <a:rPr lang="cs-CZ" b="1" dirty="0" smtClean="0">
                <a:latin typeface="Franklin Gothic Book" panose="020B0503020102020204" pitchFamily="34" charset="0"/>
              </a:rPr>
              <a:t>2, 5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8</a:t>
            </a:r>
            <a:r>
              <a:rPr lang="cs-CZ" b="1" dirty="0" smtClean="0">
                <a:latin typeface="Franklin Gothic Book" panose="020B0503020102020204" pitchFamily="34" charset="0"/>
              </a:rPr>
              <a:t>2</a:t>
            </a: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-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3</a:t>
            </a:r>
            <a:r>
              <a:rPr lang="cs-CZ" b="1" dirty="0" smtClean="0">
                <a:latin typeface="Franklin Gothic Book" panose="020B0503020102020204" pitchFamily="34" charset="0"/>
              </a:rPr>
              <a:t>60,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6</a:t>
            </a:r>
            <a:r>
              <a:rPr lang="cs-CZ" b="1" dirty="0" smtClean="0">
                <a:latin typeface="Franklin Gothic Book" panose="020B0503020102020204" pitchFamily="34" charset="0"/>
              </a:rPr>
              <a:t>60, 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9</a:t>
            </a:r>
            <a:r>
              <a:rPr lang="cs-CZ" b="1" dirty="0" smtClean="0">
                <a:latin typeface="Franklin Gothic Book" panose="020B0503020102020204" pitchFamily="34" charset="0"/>
              </a:rPr>
              <a:t>60</a:t>
            </a: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- nemá řešení – nikdy nemůže být výsledkem sudé číslo!!</a:t>
            </a:r>
          </a:p>
          <a:p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622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 animBg="1"/>
      <p:bldP spid="10" grpId="0" animBg="1"/>
      <p:bldP spid="12" grpId="0" animBg="1"/>
      <p:bldP spid="13" grpId="0" animBg="1"/>
      <p:bldP spid="6" grpId="0" animBg="1"/>
      <p:bldP spid="14" grpId="0" animBg="1"/>
      <p:bldP spid="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11560" y="548680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3: </a:t>
            </a:r>
            <a:r>
              <a:rPr lang="cs-CZ" dirty="0" smtClean="0">
                <a:latin typeface="Franklin Gothic Book" panose="020B0503020102020204" pitchFamily="34" charset="0"/>
              </a:rPr>
              <a:t>Kolik různých trojciferných čísel dělitelných šesti můžete sestavit ze zadaných číslic, když víte, že každou číslici můžete použít právě jednou?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8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a) 2, 4, 6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20072" y="34187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  <a:r>
              <a:rPr lang="cs-CZ" dirty="0" smtClean="0"/>
              <a:t>) 1, 3, 5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3568" y="3418764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</a:t>
            </a:r>
            <a:r>
              <a:rPr lang="cs-CZ" dirty="0" smtClean="0"/>
              <a:t>) 1, 2, 3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20072" y="134076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</a:t>
            </a:r>
            <a:r>
              <a:rPr lang="cs-CZ" dirty="0" smtClean="0"/>
              <a:t>) 2, 3, 7</a:t>
            </a:r>
            <a:endParaRPr lang="cs-CZ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7524328" y="1525434"/>
            <a:ext cx="1368152" cy="1893330"/>
          </a:xfrm>
          <a:prstGeom prst="wedgeRoundRectCallout">
            <a:avLst>
              <a:gd name="adj1" fmla="val -35796"/>
              <a:gd name="adj2" fmla="val -61287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Jaká dvě pravidla musíme mít stále na paměti?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pic>
        <p:nvPicPr>
          <p:cNvPr id="3074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5557" y="393614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179512" y="1710100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sudé číslo složíme vždy</a:t>
            </a:r>
          </a:p>
          <a:p>
            <a:r>
              <a:rPr lang="cs-CZ" dirty="0" smtClean="0"/>
              <a:t>- 2 + 4 + 6 = </a:t>
            </a:r>
            <a:r>
              <a:rPr lang="cs-CZ" b="1" dirty="0" smtClean="0"/>
              <a:t>12</a:t>
            </a:r>
            <a:r>
              <a:rPr lang="cs-CZ" dirty="0" smtClean="0"/>
              <a:t> … dělitelnost 3 je také dodržena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79512" y="2633430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246, 264, 462, 426, 642, 624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40185" y="1710099"/>
            <a:ext cx="3584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sudé číslo složíme pouze s číslicí 2 na místě jednotek</a:t>
            </a:r>
          </a:p>
          <a:p>
            <a:r>
              <a:rPr lang="cs-CZ" dirty="0" smtClean="0"/>
              <a:t>- 2 + 3 + 7 = </a:t>
            </a:r>
            <a:r>
              <a:rPr lang="cs-CZ" b="1" dirty="0" smtClean="0"/>
              <a:t>12</a:t>
            </a:r>
            <a:r>
              <a:rPr lang="cs-CZ" dirty="0" smtClean="0"/>
              <a:t> … dělitelnost 3 je také dodržena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40185" y="303612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372, 732 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79512" y="379450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sudé číslo složíme pouze s číslicí 2 na místě jednotek</a:t>
            </a:r>
          </a:p>
          <a:p>
            <a:r>
              <a:rPr lang="cs-CZ" dirty="0" smtClean="0"/>
              <a:t>- 1 + 2 + </a:t>
            </a:r>
            <a:r>
              <a:rPr lang="cs-CZ" dirty="0"/>
              <a:t>3</a:t>
            </a:r>
            <a:r>
              <a:rPr lang="cs-CZ" dirty="0" smtClean="0"/>
              <a:t> = </a:t>
            </a:r>
            <a:r>
              <a:rPr lang="cs-CZ" b="1" dirty="0"/>
              <a:t>6</a:t>
            </a:r>
            <a:r>
              <a:rPr lang="cs-CZ" dirty="0" smtClean="0"/>
              <a:t> … dělitelnost 3 je také dodržena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79512" y="4994829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312, 132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3923928" y="3783549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- sudé číslo se nám sestavit nepodaří</a:t>
            </a:r>
          </a:p>
          <a:p>
            <a:r>
              <a:rPr lang="cs-CZ" dirty="0" smtClean="0"/>
              <a:t>- 1 + 3 + 5 = </a:t>
            </a:r>
            <a:r>
              <a:rPr lang="cs-CZ" b="1" dirty="0"/>
              <a:t>9</a:t>
            </a:r>
            <a:r>
              <a:rPr lang="cs-CZ" dirty="0" smtClean="0"/>
              <a:t> …  dělitelnost 3 je dodržena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40185" y="4859027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Řešení: nemá řešení</a:t>
            </a:r>
            <a:endParaRPr lang="cs-CZ" b="1" dirty="0">
              <a:solidFill>
                <a:srgbClr val="FF0000"/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94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 animBg="1"/>
      <p:bldP spid="12" grpId="0"/>
      <p:bldP spid="13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445125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83568" y="33265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Franklin Gothic Book" panose="020B0503020102020204" pitchFamily="34" charset="0"/>
              </a:rPr>
              <a:t>Teorie – Kdy je číslo dělitelné dvanácti?</a:t>
            </a:r>
            <a:endParaRPr lang="cs-CZ" sz="3600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69357" y="1844824"/>
            <a:ext cx="8568952" cy="107721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cs-CZ" sz="3200" b="1" dirty="0" smtClean="0">
                <a:latin typeface="Franklin Gothic Book" panose="020B0503020102020204" pitchFamily="34" charset="0"/>
              </a:rPr>
              <a:t>Číslo je dělitelné dvanácti, jestliže je dělitelné třemi a čtyřmi zároveň.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205461" y="3646303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Pro ověření si znalostí si zopakujeme, kdy jsou čísla dělitelná třemi a čtyřmi: </a:t>
            </a:r>
          </a:p>
          <a:p>
            <a:pPr marL="285750" indent="-285750">
              <a:buFontTx/>
              <a:buChar char="-"/>
            </a:pPr>
            <a:r>
              <a:rPr lang="cs-CZ" b="1" i="1" dirty="0" smtClean="0">
                <a:latin typeface="Franklin Gothic Book" panose="020B0503020102020204" pitchFamily="34" charset="0"/>
              </a:rPr>
              <a:t>číslo je dělitelné třemi, pokud je jeho </a:t>
            </a:r>
            <a:r>
              <a:rPr lang="cs-CZ" b="1" i="1" dirty="0" err="1" smtClean="0">
                <a:latin typeface="Franklin Gothic Book" panose="020B0503020102020204" pitchFamily="34" charset="0"/>
              </a:rPr>
              <a:t>ciferný</a:t>
            </a:r>
            <a:r>
              <a:rPr lang="cs-CZ" b="1" i="1" dirty="0" smtClean="0">
                <a:latin typeface="Franklin Gothic Book" panose="020B0503020102020204" pitchFamily="34" charset="0"/>
              </a:rPr>
              <a:t> součet dělitelný třemi</a:t>
            </a:r>
          </a:p>
          <a:p>
            <a:pPr marL="285750" indent="-285750">
              <a:buFontTx/>
              <a:buChar char="-"/>
            </a:pPr>
            <a:r>
              <a:rPr lang="cs-CZ" b="1" i="1" dirty="0">
                <a:latin typeface="Franklin Gothic Book" panose="020B0503020102020204" pitchFamily="34" charset="0"/>
              </a:rPr>
              <a:t>č</a:t>
            </a:r>
            <a:r>
              <a:rPr lang="cs-CZ" b="1" i="1" dirty="0" smtClean="0">
                <a:latin typeface="Franklin Gothic Book" panose="020B0503020102020204" pitchFamily="34" charset="0"/>
              </a:rPr>
              <a:t>íslo je dělitelné čtyřmi, pokud jeho poslední dvojčíslí je dělitelné čtyřmi</a:t>
            </a:r>
            <a:endParaRPr lang="cs-CZ" b="1" i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9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671126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54868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1:</a:t>
            </a:r>
            <a:r>
              <a:rPr lang="cs-CZ" dirty="0" smtClean="0">
                <a:latin typeface="Franklin Gothic Book" panose="020B0503020102020204" pitchFamily="34" charset="0"/>
              </a:rPr>
              <a:t> Rozhodněte, zda jsou následující čísla dělitelná dvanácti: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  <a:p>
            <a:pPr algn="ctr"/>
            <a:r>
              <a:rPr lang="cs-CZ" b="1" dirty="0" smtClean="0">
                <a:latin typeface="Franklin Gothic Book" panose="020B0503020102020204" pitchFamily="34" charset="0"/>
              </a:rPr>
              <a:t>138, 198, 213, 264, 507, 756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1700808"/>
            <a:ext cx="77313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Franklin Gothic Book" panose="020B0503020102020204" pitchFamily="34" charset="0"/>
              </a:rPr>
              <a:t>Ověříme tedy u každého čísla podmíněné znaky dělitelnosti:</a:t>
            </a:r>
          </a:p>
          <a:p>
            <a:endParaRPr lang="cs-CZ" dirty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138</a:t>
            </a:r>
            <a:r>
              <a:rPr lang="cs-CZ" dirty="0" smtClean="0">
                <a:latin typeface="Franklin Gothic Book" panose="020B0503020102020204" pitchFamily="34" charset="0"/>
              </a:rPr>
              <a:t> … 	1 + 3 + 8 = 12 … číslo je dělitelné třemi</a:t>
            </a:r>
          </a:p>
          <a:p>
            <a:r>
              <a:rPr lang="cs-CZ" b="1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38 : 4 = 9 (zb.2) … číslo není dělitelné čtyřmi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198 </a:t>
            </a:r>
            <a:r>
              <a:rPr lang="cs-CZ" dirty="0" smtClean="0">
                <a:latin typeface="Franklin Gothic Book" panose="020B0503020102020204" pitchFamily="34" charset="0"/>
              </a:rPr>
              <a:t>… 	1 + 9 + 8 = 18 … číslo je dělitelné třemi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98 : 4 = 24 (zb.2) … číslo není dělitelné čtyřmi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213</a:t>
            </a:r>
            <a:r>
              <a:rPr lang="cs-CZ" dirty="0" smtClean="0">
                <a:latin typeface="Franklin Gothic Book" panose="020B0503020102020204" pitchFamily="34" charset="0"/>
              </a:rPr>
              <a:t> …	2 + 1 + 3 = 6 … číslo je dělitelné třemi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13 : 4 = 3 (zb.1) … číslo není dělitelné čtyřmi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264</a:t>
            </a:r>
            <a:r>
              <a:rPr lang="cs-CZ" dirty="0" smtClean="0">
                <a:latin typeface="Franklin Gothic Book" panose="020B0503020102020204" pitchFamily="34" charset="0"/>
              </a:rPr>
              <a:t> …	2 + 6 + 4 = 12 … číslo je dělitelné třemi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64 : 4 = 16 … číslo je dělitelné čtyřmi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507</a:t>
            </a:r>
            <a:r>
              <a:rPr lang="cs-CZ" dirty="0" smtClean="0">
                <a:latin typeface="Franklin Gothic Book" panose="020B0503020102020204" pitchFamily="34" charset="0"/>
              </a:rPr>
              <a:t> …	5 + 0 + 7 = 12 … číslo je dělitelné třemi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7 : 4 = 1 (zb.3) … číslo není dělitelné čtyřmi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</a:t>
            </a:r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756</a:t>
            </a:r>
            <a:r>
              <a:rPr lang="cs-CZ" dirty="0" smtClean="0">
                <a:latin typeface="Franklin Gothic Book" panose="020B0503020102020204" pitchFamily="34" charset="0"/>
              </a:rPr>
              <a:t> …	7 + 5 + 6 = 18 … číslo je dělitelné třemi</a:t>
            </a:r>
          </a:p>
          <a:p>
            <a:r>
              <a:rPr lang="cs-CZ" b="1" dirty="0">
                <a:latin typeface="Franklin Gothic Book" panose="020B0503020102020204" pitchFamily="34" charset="0"/>
              </a:rPr>
              <a:t>	</a:t>
            </a:r>
            <a:r>
              <a:rPr lang="cs-CZ" dirty="0" smtClean="0">
                <a:latin typeface="Franklin Gothic Book" panose="020B0503020102020204" pitchFamily="34" charset="0"/>
              </a:rPr>
              <a:t>56 : 4 = 14 … číslo je dělitelné čtyřmi			</a:t>
            </a:r>
            <a:r>
              <a:rPr lang="cs-CZ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ANO</a:t>
            </a:r>
            <a:endParaRPr lang="cs-CZ" b="1" dirty="0" smtClean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3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153" y="5867391"/>
            <a:ext cx="453707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29114" y="26064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Příklad 2:</a:t>
            </a:r>
            <a:r>
              <a:rPr lang="cs-CZ" dirty="0" smtClean="0">
                <a:latin typeface="Franklin Gothic Book" panose="020B0503020102020204" pitchFamily="34" charset="0"/>
              </a:rPr>
              <a:t> Doplňte číslice do rámečků tak, aby daná čísla byla dělitelná dvanácti. Uveďte všechny možnosti.</a:t>
            </a:r>
          </a:p>
          <a:p>
            <a:endParaRPr lang="cs-CZ" dirty="0" smtClean="0">
              <a:latin typeface="Franklin Gothic Book" panose="020B0503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79318" y="99931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1 6 	  1 6		2 2	</a:t>
            </a:r>
            <a:r>
              <a:rPr lang="cs-CZ" b="1" dirty="0">
                <a:latin typeface="Franklin Gothic Book" panose="020B0503020102020204" pitchFamily="34" charset="0"/>
              </a:rPr>
              <a:t>	</a:t>
            </a:r>
            <a:r>
              <a:rPr lang="cs-CZ" b="1" dirty="0" smtClean="0">
                <a:latin typeface="Franklin Gothic Book" panose="020B0503020102020204" pitchFamily="34" charset="0"/>
              </a:rPr>
              <a:t>2 2		3 3 	3 3</a:t>
            </a:r>
            <a:endParaRPr lang="cs-CZ" b="1" dirty="0">
              <a:latin typeface="Franklin Gothic Book" panose="020B05030201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100392" y="967954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516216" y="967954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843808" y="967954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364088" y="967954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799250" y="995055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31248" y="967954"/>
            <a:ext cx="216024" cy="43204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152181" y="1631915"/>
            <a:ext cx="88651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Franklin Gothic Book" panose="020B0503020102020204" pitchFamily="34" charset="0"/>
              </a:rPr>
              <a:t>Rozepíšeme si opět vše do detailů.</a:t>
            </a:r>
          </a:p>
          <a:p>
            <a:endParaRPr lang="cs-CZ" b="1" dirty="0" smtClean="0">
              <a:latin typeface="Franklin Gothic Book" panose="020B0503020102020204" pitchFamily="34" charset="0"/>
            </a:endParaRPr>
          </a:p>
          <a:p>
            <a:r>
              <a:rPr lang="cs-CZ" b="1" dirty="0" smtClean="0">
                <a:latin typeface="Franklin Gothic Book" panose="020B0503020102020204" pitchFamily="34" charset="0"/>
              </a:rPr>
              <a:t>V prvé řadě si napíšeme možnosti,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ověříme dělitelnost a napíšeme </a:t>
            </a:r>
          </a:p>
          <a:p>
            <a:r>
              <a:rPr lang="cs-CZ" b="1" dirty="0" smtClean="0">
                <a:latin typeface="Franklin Gothic Book" panose="020B0503020102020204" pitchFamily="34" charset="0"/>
              </a:rPr>
              <a:t>řešení.</a:t>
            </a:r>
          </a:p>
          <a:p>
            <a:endParaRPr lang="cs-CZ" b="1" dirty="0" smtClean="0">
              <a:latin typeface="Franklin Gothic Book" panose="020B0503020102020204" pitchFamily="34" charset="0"/>
            </a:endParaRPr>
          </a:p>
        </p:txBody>
      </p:sp>
      <p:pic>
        <p:nvPicPr>
          <p:cNvPr id="4098" name="Picture 2" descr="C:\Users\Uživatel\AppData\Local\Microsoft\Windows\Temporary Internet Files\Content.IE5\S2XDGBWR\MC900383550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3618" y="88605"/>
            <a:ext cx="434340" cy="95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Zaoblený obdélníkový popisek 13"/>
          <p:cNvSpPr/>
          <p:nvPr/>
        </p:nvSpPr>
        <p:spPr>
          <a:xfrm>
            <a:off x="7164288" y="88605"/>
            <a:ext cx="1459330" cy="879349"/>
          </a:xfrm>
          <a:prstGeom prst="wedgeRoundRectCallout">
            <a:avLst>
              <a:gd name="adj1" fmla="val -33901"/>
              <a:gd name="adj2" fmla="val 7392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atin typeface="Franklin Gothic Book" panose="020B0503020102020204" pitchFamily="34" charset="0"/>
              </a:rPr>
              <a:t>Kdy je číslo dělitelné 12?</a:t>
            </a:r>
            <a:endParaRPr lang="cs-CZ" dirty="0">
              <a:latin typeface="Franklin Gothic Book" panose="020B0503020102020204" pitchFamily="34" charset="0"/>
            </a:endParaRPr>
          </a:p>
        </p:txBody>
      </p:sp>
      <p:sp>
        <p:nvSpPr>
          <p:cNvPr id="16" name="Ohnutý roh 15"/>
          <p:cNvSpPr/>
          <p:nvPr/>
        </p:nvSpPr>
        <p:spPr>
          <a:xfrm>
            <a:off x="3779912" y="1631914"/>
            <a:ext cx="5237459" cy="87716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116, 216, 316, 416, 516, 616, 716, 816, 916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všechna čísla </a:t>
            </a:r>
            <a:r>
              <a:rPr lang="cs-CZ" sz="16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jsou dělitelná 4 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– poslední dvojčíslí je </a:t>
            </a:r>
            <a:r>
              <a:rPr lang="cs-CZ" sz="16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16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  <a:r>
              <a:rPr lang="cs-CZ" sz="1600" dirty="0" err="1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součet zkontrolujeme zpaměti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7" name="Ovál 16"/>
          <p:cNvSpPr/>
          <p:nvPr/>
        </p:nvSpPr>
        <p:spPr>
          <a:xfrm>
            <a:off x="4765099" y="1554930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7466085" y="1554930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107617" y="1554930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hnutý roh 25"/>
          <p:cNvSpPr/>
          <p:nvPr/>
        </p:nvSpPr>
        <p:spPr>
          <a:xfrm>
            <a:off x="3779911" y="2630640"/>
            <a:ext cx="5237459" cy="87716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160, 161, 162, 163, 164, 165, 166, 167, 168, 169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čísla dělitelná 4 jsou: </a:t>
            </a:r>
            <a:r>
              <a:rPr lang="cs-CZ" sz="16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160, 164, 168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, </a:t>
            </a:r>
            <a:r>
              <a:rPr lang="cs-CZ" sz="1600" dirty="0" err="1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součet zkontrolujeme zpaměti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7" name="Ovál 26"/>
          <p:cNvSpPr/>
          <p:nvPr/>
        </p:nvSpPr>
        <p:spPr>
          <a:xfrm>
            <a:off x="7720147" y="2560383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hnutý roh 27"/>
          <p:cNvSpPr/>
          <p:nvPr/>
        </p:nvSpPr>
        <p:spPr>
          <a:xfrm>
            <a:off x="3779912" y="3659101"/>
            <a:ext cx="5237459" cy="87716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122, 222, 322, 422, 522, 622, 722, 822, 922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žádné z čísel není dělitelné 4 - 22 : 4 = 5 (zb.2), není třeba tudíž řešit ani jejich </a:t>
            </a:r>
            <a:r>
              <a:rPr lang="cs-CZ" sz="1600" dirty="0" err="1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součet - </a:t>
            </a:r>
            <a:r>
              <a:rPr lang="cs-CZ" sz="1600" b="1" dirty="0" smtClean="0">
                <a:solidFill>
                  <a:srgbClr val="FF0000"/>
                </a:solidFill>
                <a:latin typeface="Franklin Gothic Book" panose="020B0503020102020204" pitchFamily="34" charset="0"/>
              </a:rPr>
              <a:t>NEMÁ ŘEŠENÍ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29" name="Ohnutý roh 28"/>
          <p:cNvSpPr/>
          <p:nvPr/>
        </p:nvSpPr>
        <p:spPr>
          <a:xfrm>
            <a:off x="3779912" y="4653136"/>
            <a:ext cx="5237459" cy="87716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220, 221, 222, 223, 224, 225, 226, 227, 228, 229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čísla dělitelná 4 jsou: </a:t>
            </a:r>
            <a:r>
              <a:rPr lang="cs-CZ" sz="16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220, 224, 228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, </a:t>
            </a:r>
            <a:r>
              <a:rPr lang="cs-CZ" sz="1600" dirty="0" err="1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součet zkontrolujeme zpaměti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0" name="Ovál 29"/>
          <p:cNvSpPr/>
          <p:nvPr/>
        </p:nvSpPr>
        <p:spPr>
          <a:xfrm>
            <a:off x="7720147" y="4555121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hnutý roh 30"/>
          <p:cNvSpPr/>
          <p:nvPr/>
        </p:nvSpPr>
        <p:spPr>
          <a:xfrm>
            <a:off x="144879" y="3069223"/>
            <a:ext cx="3505730" cy="1467042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133, 233, 333, 433, 533, 633, 733, 833, 933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</a:t>
            </a:r>
            <a:r>
              <a:rPr lang="cs-CZ" sz="1600" dirty="0">
                <a:solidFill>
                  <a:schemeClr val="tx1"/>
                </a:solidFill>
                <a:latin typeface="Franklin Gothic Book" panose="020B0503020102020204" pitchFamily="34" charset="0"/>
              </a:rPr>
              <a:t>žádné z čísel není dělitelné 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4 -  33 </a:t>
            </a:r>
            <a:r>
              <a:rPr lang="cs-CZ" sz="1600" dirty="0">
                <a:solidFill>
                  <a:schemeClr val="tx1"/>
                </a:solidFill>
                <a:latin typeface="Franklin Gothic Book" panose="020B0503020102020204" pitchFamily="34" charset="0"/>
              </a:rPr>
              <a:t>: 4 = 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8 </a:t>
            </a:r>
            <a:r>
              <a:rPr lang="cs-CZ" sz="1600" dirty="0">
                <a:solidFill>
                  <a:schemeClr val="tx1"/>
                </a:solidFill>
                <a:latin typeface="Franklin Gothic Book" panose="020B0503020102020204" pitchFamily="34" charset="0"/>
              </a:rPr>
              <a:t>(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zb.1), </a:t>
            </a:r>
            <a:r>
              <a:rPr lang="cs-CZ" sz="1600" dirty="0">
                <a:solidFill>
                  <a:schemeClr val="tx1"/>
                </a:solidFill>
                <a:latin typeface="Franklin Gothic Book" panose="020B0503020102020204" pitchFamily="34" charset="0"/>
              </a:rPr>
              <a:t>není třeba tudíž řešit ani jejich </a:t>
            </a:r>
            <a:r>
              <a:rPr lang="cs-CZ" sz="1600" dirty="0" err="1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>
                <a:solidFill>
                  <a:schemeClr val="tx1"/>
                </a:solidFill>
                <a:latin typeface="Franklin Gothic Book" panose="020B0503020102020204" pitchFamily="34" charset="0"/>
              </a:rPr>
              <a:t> součet - </a:t>
            </a:r>
            <a:r>
              <a:rPr lang="cs-CZ" sz="1600" b="1" dirty="0">
                <a:solidFill>
                  <a:srgbClr val="FF0000"/>
                </a:solidFill>
                <a:latin typeface="Franklin Gothic Book" panose="020B0503020102020204" pitchFamily="34" charset="0"/>
              </a:rPr>
              <a:t>NEMÁ ŘEŠENÍ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2" name="Ohnutý roh 31"/>
          <p:cNvSpPr/>
          <p:nvPr/>
        </p:nvSpPr>
        <p:spPr>
          <a:xfrm>
            <a:off x="154397" y="4580866"/>
            <a:ext cx="3505730" cy="1215490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330, 331, 332, 333, 334, 335, 336, 337, 338, 339</a:t>
            </a:r>
          </a:p>
          <a:p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- čísla dělitelná 4 jsou: </a:t>
            </a:r>
            <a:r>
              <a:rPr lang="cs-CZ" sz="1600" b="1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332, 336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, </a:t>
            </a:r>
            <a:r>
              <a:rPr lang="cs-CZ" sz="1600" dirty="0" err="1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ciferný</a:t>
            </a:r>
            <a:r>
              <a:rPr lang="cs-CZ" sz="16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 součet zkontrolujeme zpaměti</a:t>
            </a:r>
            <a:endParaRPr lang="cs-CZ" sz="1600" b="1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3" name="Ovál 32"/>
          <p:cNvSpPr/>
          <p:nvPr/>
        </p:nvSpPr>
        <p:spPr>
          <a:xfrm>
            <a:off x="2951820" y="4537625"/>
            <a:ext cx="60252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90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 animBg="1"/>
      <p:bldP spid="16" grpId="0" animBg="1"/>
      <p:bldP spid="17" grpId="0" animBg="1"/>
      <p:bldP spid="19" grpId="0" animBg="1"/>
      <p:bldP spid="20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Aerodynamik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888</TotalTime>
  <Words>869</Words>
  <Application>Microsoft Office PowerPoint</Application>
  <PresentationFormat>Předvádění na obrazovce (4:3)</PresentationFormat>
  <Paragraphs>157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95</cp:revision>
  <dcterms:created xsi:type="dcterms:W3CDTF">2014-01-08T20:11:12Z</dcterms:created>
  <dcterms:modified xsi:type="dcterms:W3CDTF">2014-05-11T15:31:44Z</dcterms:modified>
</cp:coreProperties>
</file>