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69" r:id="rId6"/>
    <p:sldId id="273" r:id="rId7"/>
    <p:sldId id="266" r:id="rId8"/>
    <p:sldId id="271" r:id="rId9"/>
    <p:sldId id="274" r:id="rId10"/>
    <p:sldId id="27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Název: </a:t>
            </a:r>
            <a:r>
              <a:rPr lang="cs-CZ" sz="140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VY_32_INOVACE_05_DĚLITELNOST</a:t>
            </a:r>
            <a:r>
              <a:rPr lang="cs-CZ" sz="140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_6_12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kern="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březen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rozšíření učiva znaků dělitelnosti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54868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</a:t>
            </a:r>
            <a:r>
              <a:rPr lang="cs-CZ" dirty="0" smtClean="0">
                <a:latin typeface="Franklin Gothic Book" panose="020B0503020102020204" pitchFamily="34" charset="0"/>
              </a:rPr>
              <a:t> Určete všechny znaky dělitelnosti u těchto čísel:</a:t>
            </a:r>
          </a:p>
          <a:p>
            <a:endParaRPr lang="cs-CZ" b="1" dirty="0">
              <a:latin typeface="Franklin Gothic Book" panose="020B0503020102020204" pitchFamily="34" charset="0"/>
            </a:endParaRPr>
          </a:p>
          <a:p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147201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1 256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0607" y="22048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264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1156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783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Franklin Gothic Book" panose="020B0503020102020204" pitchFamily="34" charset="0"/>
              </a:rPr>
              <a:t>3</a:t>
            </a:r>
            <a:r>
              <a:rPr lang="cs-CZ" b="1" dirty="0" smtClean="0">
                <a:latin typeface="Franklin Gothic Book" panose="020B0503020102020204" pitchFamily="34" charset="0"/>
              </a:rPr>
              <a:t> 540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2908863" y="74444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2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7954994" y="260648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3</a:t>
            </a:r>
          </a:p>
        </p:txBody>
      </p:sp>
      <p:sp>
        <p:nvSpPr>
          <p:cNvPr id="12" name="Ovál 11"/>
          <p:cNvSpPr/>
          <p:nvPr/>
        </p:nvSpPr>
        <p:spPr>
          <a:xfrm>
            <a:off x="233508" y="4599659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4</a:t>
            </a:r>
          </a:p>
        </p:txBody>
      </p:sp>
      <p:sp>
        <p:nvSpPr>
          <p:cNvPr id="13" name="Ovál 12"/>
          <p:cNvSpPr/>
          <p:nvPr/>
        </p:nvSpPr>
        <p:spPr>
          <a:xfrm>
            <a:off x="7954994" y="4599659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5</a:t>
            </a:r>
          </a:p>
        </p:txBody>
      </p:sp>
      <p:sp>
        <p:nvSpPr>
          <p:cNvPr id="14" name="Ovál 13"/>
          <p:cNvSpPr/>
          <p:nvPr/>
        </p:nvSpPr>
        <p:spPr>
          <a:xfrm>
            <a:off x="5720877" y="74444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6</a:t>
            </a:r>
          </a:p>
        </p:txBody>
      </p:sp>
      <p:sp>
        <p:nvSpPr>
          <p:cNvPr id="15" name="Ovál 14"/>
          <p:cNvSpPr/>
          <p:nvPr/>
        </p:nvSpPr>
        <p:spPr>
          <a:xfrm>
            <a:off x="1260274" y="5854899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10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92350" y="74444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9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954994" y="2585129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8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209834" y="5945156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12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9" name="Ovál 18"/>
          <p:cNvSpPr/>
          <p:nvPr/>
        </p:nvSpPr>
        <p:spPr>
          <a:xfrm>
            <a:off x="1259632" y="1368644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2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0" name="Ovál 19"/>
          <p:cNvSpPr/>
          <p:nvPr/>
        </p:nvSpPr>
        <p:spPr>
          <a:xfrm>
            <a:off x="1259632" y="39016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2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" name="Ovál 20"/>
          <p:cNvSpPr/>
          <p:nvPr/>
        </p:nvSpPr>
        <p:spPr>
          <a:xfrm>
            <a:off x="1259632" y="21014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2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" name="Ovál 21"/>
          <p:cNvSpPr/>
          <p:nvPr/>
        </p:nvSpPr>
        <p:spPr>
          <a:xfrm>
            <a:off x="2319969" y="1368644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4</a:t>
            </a:r>
          </a:p>
        </p:txBody>
      </p:sp>
      <p:sp>
        <p:nvSpPr>
          <p:cNvPr id="23" name="Ovál 22"/>
          <p:cNvSpPr/>
          <p:nvPr/>
        </p:nvSpPr>
        <p:spPr>
          <a:xfrm>
            <a:off x="3275856" y="1368644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8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4" name="Ovál 23"/>
          <p:cNvSpPr/>
          <p:nvPr/>
        </p:nvSpPr>
        <p:spPr>
          <a:xfrm>
            <a:off x="2319969" y="2087015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3</a:t>
            </a:r>
          </a:p>
        </p:txBody>
      </p:sp>
      <p:sp>
        <p:nvSpPr>
          <p:cNvPr id="25" name="Ovál 24"/>
          <p:cNvSpPr/>
          <p:nvPr/>
        </p:nvSpPr>
        <p:spPr>
          <a:xfrm>
            <a:off x="3275856" y="2087015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4</a:t>
            </a:r>
          </a:p>
        </p:txBody>
      </p:sp>
      <p:sp>
        <p:nvSpPr>
          <p:cNvPr id="26" name="Ovál 25"/>
          <p:cNvSpPr/>
          <p:nvPr/>
        </p:nvSpPr>
        <p:spPr>
          <a:xfrm>
            <a:off x="4291744" y="21014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6</a:t>
            </a:r>
          </a:p>
        </p:txBody>
      </p:sp>
      <p:sp>
        <p:nvSpPr>
          <p:cNvPr id="27" name="Ovál 26"/>
          <p:cNvSpPr/>
          <p:nvPr/>
        </p:nvSpPr>
        <p:spPr>
          <a:xfrm>
            <a:off x="5288829" y="21014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8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8" name="Ovál 27"/>
          <p:cNvSpPr/>
          <p:nvPr/>
        </p:nvSpPr>
        <p:spPr>
          <a:xfrm>
            <a:off x="6228854" y="21014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12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9" name="Ovál 28"/>
          <p:cNvSpPr/>
          <p:nvPr/>
        </p:nvSpPr>
        <p:spPr>
          <a:xfrm>
            <a:off x="1258768" y="3008196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3</a:t>
            </a:r>
          </a:p>
        </p:txBody>
      </p:sp>
      <p:sp>
        <p:nvSpPr>
          <p:cNvPr id="30" name="Ovál 29"/>
          <p:cNvSpPr/>
          <p:nvPr/>
        </p:nvSpPr>
        <p:spPr>
          <a:xfrm>
            <a:off x="2319969" y="3008196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9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1" name="Ovál 30"/>
          <p:cNvSpPr/>
          <p:nvPr/>
        </p:nvSpPr>
        <p:spPr>
          <a:xfrm>
            <a:off x="2319969" y="39016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3</a:t>
            </a:r>
          </a:p>
        </p:txBody>
      </p:sp>
      <p:sp>
        <p:nvSpPr>
          <p:cNvPr id="32" name="Ovál 31"/>
          <p:cNvSpPr/>
          <p:nvPr/>
        </p:nvSpPr>
        <p:spPr>
          <a:xfrm>
            <a:off x="3275856" y="39016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4</a:t>
            </a:r>
          </a:p>
        </p:txBody>
      </p:sp>
      <p:sp>
        <p:nvSpPr>
          <p:cNvPr id="33" name="Ovál 32"/>
          <p:cNvSpPr/>
          <p:nvPr/>
        </p:nvSpPr>
        <p:spPr>
          <a:xfrm>
            <a:off x="4291744" y="39016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5</a:t>
            </a:r>
          </a:p>
        </p:txBody>
      </p:sp>
      <p:sp>
        <p:nvSpPr>
          <p:cNvPr id="34" name="Ovál 33"/>
          <p:cNvSpPr/>
          <p:nvPr/>
        </p:nvSpPr>
        <p:spPr>
          <a:xfrm>
            <a:off x="5288829" y="39016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  <a:latin typeface="Franklin Gothic Book" panose="020B0503020102020204" pitchFamily="34" charset="0"/>
              </a:rPr>
              <a:t>6</a:t>
            </a:r>
          </a:p>
        </p:txBody>
      </p:sp>
      <p:sp>
        <p:nvSpPr>
          <p:cNvPr id="35" name="Ovál 34"/>
          <p:cNvSpPr/>
          <p:nvPr/>
        </p:nvSpPr>
        <p:spPr>
          <a:xfrm>
            <a:off x="6228854" y="3902223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10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7" name="Ovál 36"/>
          <p:cNvSpPr/>
          <p:nvPr/>
        </p:nvSpPr>
        <p:spPr>
          <a:xfrm>
            <a:off x="7209834" y="3901698"/>
            <a:ext cx="864096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  <a:latin typeface="Franklin Gothic Book" panose="020B0503020102020204" pitchFamily="34" charset="0"/>
              </a:rPr>
              <a:t>12</a:t>
            </a:r>
            <a:endParaRPr lang="cs-CZ" b="1" dirty="0">
              <a:solidFill>
                <a:srgbClr val="FFFF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2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Kdy je číslo dělitelné šesti?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357" y="1988840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šesti, je-li dělitelné dvěma a třemi zároveň.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568" y="414908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Příklad:</a:t>
            </a:r>
            <a:r>
              <a:rPr lang="cs-CZ" dirty="0" smtClean="0">
                <a:latin typeface="Franklin Gothic Book" panose="020B0503020102020204" pitchFamily="34" charset="0"/>
              </a:rPr>
              <a:t> Která z čísel 78, 92, 150, 192, 258, 333, 364, 468 jsou dělitelná šesti?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41360" y="867838"/>
            <a:ext cx="8479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Definici znaku dělitelnosti šesti už známe.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Připomeňte si – kdy jsou čísla dělitelná dvěma? Kdy jsou čísla dělitelná třemi?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971" y="5743134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57956" y="1772816"/>
            <a:ext cx="84791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78</a:t>
            </a:r>
            <a:r>
              <a:rPr lang="cs-CZ" dirty="0" smtClean="0">
                <a:latin typeface="Franklin Gothic Book" panose="020B0503020102020204" pitchFamily="34" charset="0"/>
              </a:rPr>
              <a:t>	…	číslo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sudé – dělitelné dvěma		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 smtClean="0">
                <a:latin typeface="Franklin Gothic Book" panose="020B0503020102020204" pitchFamily="34" charset="0"/>
              </a:rPr>
              <a:t>7 + 8 = 15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dělitelný třemi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92</a:t>
            </a:r>
            <a:r>
              <a:rPr lang="cs-CZ" dirty="0" smtClean="0">
                <a:latin typeface="Franklin Gothic Book" panose="020B0503020102020204" pitchFamily="34" charset="0"/>
              </a:rPr>
              <a:t>	...	Číslo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sudé – dělitelné dvěma			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 smtClean="0">
                <a:latin typeface="Franklin Gothic Book" panose="020B0503020102020204" pitchFamily="34" charset="0"/>
              </a:rPr>
              <a:t>9 + 2 = 11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</a:t>
            </a:r>
            <a:r>
              <a:rPr lang="cs-CZ" dirty="0" smtClean="0">
                <a:latin typeface="Franklin Gothic Book" panose="020B0503020102020204" pitchFamily="34" charset="0"/>
              </a:rPr>
              <a:t>dělitelný třemi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150</a:t>
            </a:r>
            <a:r>
              <a:rPr lang="cs-CZ" dirty="0" smtClean="0">
                <a:latin typeface="Franklin Gothic Book" panose="020B0503020102020204" pitchFamily="34" charset="0"/>
              </a:rPr>
              <a:t>	…	číslo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sudé – dělitelné dvěma			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 smtClean="0">
                <a:latin typeface="Franklin Gothic Book" panose="020B0503020102020204" pitchFamily="34" charset="0"/>
              </a:rPr>
              <a:t>1 + 5 + 0 = 6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dělitelný třemi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192	</a:t>
            </a:r>
            <a:r>
              <a:rPr lang="cs-CZ" dirty="0" smtClean="0">
                <a:latin typeface="Franklin Gothic Book" panose="020B0503020102020204" pitchFamily="34" charset="0"/>
              </a:rPr>
              <a:t>…	číslo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sudé – dělitelné dvěma			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 smtClean="0">
                <a:latin typeface="Franklin Gothic Book" panose="020B0503020102020204" pitchFamily="34" charset="0"/>
              </a:rPr>
              <a:t>1 + 9 + 2 = 12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dělitelný třemi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b="1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258	</a:t>
            </a:r>
            <a:r>
              <a:rPr lang="cs-CZ" dirty="0" smtClean="0">
                <a:latin typeface="Franklin Gothic Book" panose="020B0503020102020204" pitchFamily="34" charset="0"/>
              </a:rPr>
              <a:t>…	číslo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sudé – dělitelné dvěma				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 smtClean="0">
                <a:latin typeface="Franklin Gothic Book" panose="020B0503020102020204" pitchFamily="34" charset="0"/>
              </a:rPr>
              <a:t>2 + 5 + 8 = 15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dělitelný třemi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333</a:t>
            </a:r>
            <a:r>
              <a:rPr lang="cs-CZ" dirty="0" smtClean="0">
                <a:latin typeface="Franklin Gothic Book" panose="020B0503020102020204" pitchFamily="34" charset="0"/>
              </a:rPr>
              <a:t>	…	číslo je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liché –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</a:t>
            </a:r>
            <a:r>
              <a:rPr lang="cs-CZ" dirty="0" smtClean="0">
                <a:latin typeface="Franklin Gothic Book" panose="020B0503020102020204" pitchFamily="34" charset="0"/>
              </a:rPr>
              <a:t> dělitelné dvěma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 smtClean="0">
                <a:latin typeface="Franklin Gothic Book" panose="020B0503020102020204" pitchFamily="34" charset="0"/>
              </a:rPr>
              <a:t>3 + 3 + 3 = 9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dělitelný třemi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b="1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364</a:t>
            </a:r>
            <a:r>
              <a:rPr lang="cs-CZ" dirty="0" smtClean="0">
                <a:latin typeface="Franklin Gothic Book" panose="020B0503020102020204" pitchFamily="34" charset="0"/>
              </a:rPr>
              <a:t>	…	číslo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sudé – dělitelné dvěma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 smtClean="0">
                <a:latin typeface="Franklin Gothic Book" panose="020B0503020102020204" pitchFamily="34" charset="0"/>
              </a:rPr>
              <a:t>3 + 6 + 4 = 13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</a:t>
            </a:r>
            <a:r>
              <a:rPr lang="cs-CZ" dirty="0" smtClean="0">
                <a:latin typeface="Franklin Gothic Book" panose="020B0503020102020204" pitchFamily="34" charset="0"/>
              </a:rPr>
              <a:t> dělitelný třemi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C:\Users\Uživatel\AppData\Local\Microsoft\Windows\Temporary Internet Files\Content.IE5\S2XDGBWR\MC90038355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8" y="557707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20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Následujících po sobě jdoucích 10 čísel jsou násobky tří. Kolik je mezi nimi násobků čísla 6? Jak je snadno poznáte?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73524" y="1205663"/>
            <a:ext cx="4140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66	69	72	75	78	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81	84	87	90	93</a:t>
            </a:r>
          </a:p>
          <a:p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2276872"/>
            <a:ext cx="38520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</a:t>
            </a:r>
          </a:p>
          <a:p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Mezi těmito čísly je právě 5 čísel dělitelných šesti, jsou to všechna sudá čísla.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427984" y="2276872"/>
            <a:ext cx="42484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Své úvahy si ověříme dělením: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66 : 6 = 11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72 : 6 = 12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78 : 6 = 13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84 : 6 = 14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90 : 6 = 15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2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 </a:t>
            </a:r>
            <a:r>
              <a:rPr lang="cs-CZ" dirty="0" smtClean="0">
                <a:latin typeface="Franklin Gothic Book" panose="020B0503020102020204" pitchFamily="34" charset="0"/>
              </a:rPr>
              <a:t>Které číslice je třeba doplnit do prázdného rámečku tak, aby vzniklá čísla byla dělitelná šesti?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55679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5 2		  5         2  	                 6 0                        0 3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99825" y="1453426"/>
            <a:ext cx="288032" cy="4726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555875" y="1453426"/>
            <a:ext cx="288032" cy="4726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644008" y="1453426"/>
            <a:ext cx="288032" cy="4726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300192" y="1453426"/>
            <a:ext cx="288032" cy="4726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ový popisek 5"/>
          <p:cNvSpPr/>
          <p:nvPr/>
        </p:nvSpPr>
        <p:spPr>
          <a:xfrm>
            <a:off x="6911752" y="1169169"/>
            <a:ext cx="2232248" cy="1513909"/>
          </a:xfrm>
          <a:prstGeom prst="wedgeRoundRectCallout">
            <a:avLst>
              <a:gd name="adj1" fmla="val -70118"/>
              <a:gd name="adj2" fmla="val -42996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Kdy je číslo dělitelné 3? … když je jeho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dělitelný třemi.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4" name="Zaoblený obdélníkový popisek 13"/>
          <p:cNvSpPr/>
          <p:nvPr/>
        </p:nvSpPr>
        <p:spPr>
          <a:xfrm>
            <a:off x="467544" y="2131985"/>
            <a:ext cx="2376363" cy="1476163"/>
          </a:xfrm>
          <a:prstGeom prst="wedgeRoundRectCallout">
            <a:avLst>
              <a:gd name="adj1" fmla="val 91162"/>
              <a:gd name="adj2" fmla="val -48558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Kdy je číslo dělitelné 2? … Když má na místě jednotek 0, 2, 4, 6, 8 – je sudé.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2050" name="Picture 2" descr="C:\Users\Uživatel\AppData\Local\Microsoft\Windows\Temporary Internet Files\Content.IE5\S2XDGBWR\MC90038355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270" y="70449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107278" y="2732138"/>
            <a:ext cx="53644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Ukážeme si pro první číslo všechny možnosti. Ostatní zkusíte samostatně.</a:t>
            </a:r>
            <a:endParaRPr lang="cs-CZ" dirty="0">
              <a:latin typeface="Franklin Gothic Book" panose="020B0503020102020204" pitchFamily="34" charset="0"/>
            </a:endParaRP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5 2 *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5 2 1 -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sudé</a:t>
            </a:r>
            <a:r>
              <a:rPr lang="cs-CZ" dirty="0" smtClean="0">
                <a:latin typeface="Franklin Gothic Book" panose="020B0503020102020204" pitchFamily="34" charset="0"/>
              </a:rPr>
              <a:t> 		5 2 6 –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 + 2 + 6 = 13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5 2 2 -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5 + 2 + 2 =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</a:t>
            </a:r>
            <a:r>
              <a:rPr lang="cs-CZ" dirty="0" smtClean="0">
                <a:latin typeface="Franklin Gothic Book" panose="020B0503020102020204" pitchFamily="34" charset="0"/>
              </a:rPr>
              <a:t>	5 2 7 –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sudé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5 2 3 –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sudé</a:t>
            </a:r>
            <a:r>
              <a:rPr lang="cs-CZ" dirty="0" smtClean="0">
                <a:latin typeface="Franklin Gothic Book" panose="020B0503020102020204" pitchFamily="34" charset="0"/>
              </a:rPr>
              <a:t>		5 2 8 –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 + 2 + 8 =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15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5 2 4 –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 + 2 + 4 = 11</a:t>
            </a:r>
            <a:r>
              <a:rPr lang="cs-CZ" dirty="0" smtClean="0">
                <a:latin typeface="Franklin Gothic Book" panose="020B0503020102020204" pitchFamily="34" charset="0"/>
              </a:rPr>
              <a:t>	5 2 9 –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sudé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5 2 5 –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není sudé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pPr algn="ctr"/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173717" y="494812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 522 a 528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1519" y="3717032"/>
            <a:ext cx="24483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 zbylých úloh:</a:t>
            </a:r>
          </a:p>
          <a:p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- 5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</a:t>
            </a:r>
            <a:r>
              <a:rPr lang="cs-CZ" b="1" dirty="0" smtClean="0">
                <a:latin typeface="Franklin Gothic Book" panose="020B0503020102020204" pitchFamily="34" charset="0"/>
              </a:rPr>
              <a:t>2, 5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latin typeface="Franklin Gothic Book" panose="020B0503020102020204" pitchFamily="34" charset="0"/>
              </a:rPr>
              <a:t>2, 5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8</a:t>
            </a:r>
            <a:r>
              <a:rPr lang="cs-CZ" b="1" dirty="0" smtClean="0">
                <a:latin typeface="Franklin Gothic Book" panose="020B0503020102020204" pitchFamily="34" charset="0"/>
              </a:rPr>
              <a:t>2</a:t>
            </a: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-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</a:t>
            </a:r>
            <a:r>
              <a:rPr lang="cs-CZ" b="1" dirty="0" smtClean="0">
                <a:latin typeface="Franklin Gothic Book" panose="020B0503020102020204" pitchFamily="34" charset="0"/>
              </a:rPr>
              <a:t>60,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6</a:t>
            </a:r>
            <a:r>
              <a:rPr lang="cs-CZ" b="1" dirty="0" smtClean="0">
                <a:latin typeface="Franklin Gothic Book" panose="020B0503020102020204" pitchFamily="34" charset="0"/>
              </a:rPr>
              <a:t>60,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</a:t>
            </a:r>
            <a:r>
              <a:rPr lang="cs-CZ" b="1" dirty="0" smtClean="0">
                <a:latin typeface="Franklin Gothic Book" panose="020B0503020102020204" pitchFamily="34" charset="0"/>
              </a:rPr>
              <a:t>60</a:t>
            </a: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- nemá řešení – nikdy nemůže být výsledkem sudé číslo!!</a:t>
            </a:r>
          </a:p>
          <a:p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2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 animBg="1"/>
      <p:bldP spid="10" grpId="0" animBg="1"/>
      <p:bldP spid="12" grpId="0" animBg="1"/>
      <p:bldP spid="13" grpId="0" animBg="1"/>
      <p:bldP spid="6" grpId="0" animBg="1"/>
      <p:bldP spid="14" grpId="0" animBg="1"/>
      <p:bldP spid="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 </a:t>
            </a:r>
            <a:r>
              <a:rPr lang="cs-CZ" dirty="0" smtClean="0">
                <a:latin typeface="Franklin Gothic Book" panose="020B0503020102020204" pitchFamily="34" charset="0"/>
              </a:rPr>
              <a:t>Kolik různých trojciferných čísel dělitelných šesti můžete sestavit ze zadaných číslic, když víte, že každou číslici můžete použít právě jednou?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a) 2, 4, 6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20072" y="34187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</a:t>
            </a:r>
            <a:r>
              <a:rPr lang="cs-CZ" dirty="0" smtClean="0"/>
              <a:t>) 1, 3, 5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3568" y="34187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  <a:r>
              <a:rPr lang="cs-CZ" dirty="0" smtClean="0"/>
              <a:t>) 1, 2, 3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20072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  <a:r>
              <a:rPr lang="cs-CZ" dirty="0" smtClean="0"/>
              <a:t>) 2, 3, 7</a:t>
            </a:r>
            <a:endParaRPr lang="cs-CZ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7524328" y="1525434"/>
            <a:ext cx="1368152" cy="1893330"/>
          </a:xfrm>
          <a:prstGeom prst="wedgeRoundRectCallout">
            <a:avLst>
              <a:gd name="adj1" fmla="val -35796"/>
              <a:gd name="adj2" fmla="val -6128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Jaká dvě pravidla musíme mít stále na paměti?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3074" name="Picture 2" descr="C:\Users\Uživatel\AppData\Local\Microsoft\Windows\Temporary Internet Files\Content.IE5\S2XDGBWR\MC90038355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557" y="393614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179512" y="171010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sudé číslo složíme vždy</a:t>
            </a:r>
          </a:p>
          <a:p>
            <a:r>
              <a:rPr lang="cs-CZ" dirty="0" smtClean="0"/>
              <a:t>- 2 + 4 + 6 = </a:t>
            </a:r>
            <a:r>
              <a:rPr lang="cs-CZ" b="1" dirty="0" smtClean="0"/>
              <a:t>12</a:t>
            </a:r>
            <a:r>
              <a:rPr lang="cs-CZ" dirty="0" smtClean="0"/>
              <a:t> … dělitelnost 3 je také dodržena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9512" y="263343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 246, 264, 462, 426, 642, 624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40185" y="1710099"/>
            <a:ext cx="3584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sudé číslo složíme pouze s číslicí 2 na místě jednotek</a:t>
            </a:r>
          </a:p>
          <a:p>
            <a:r>
              <a:rPr lang="cs-CZ" dirty="0" smtClean="0"/>
              <a:t>- 2 + 3 + 7 = </a:t>
            </a:r>
            <a:r>
              <a:rPr lang="cs-CZ" b="1" dirty="0" smtClean="0"/>
              <a:t>12</a:t>
            </a:r>
            <a:r>
              <a:rPr lang="cs-CZ" dirty="0" smtClean="0"/>
              <a:t> … dělitelnost 3 je také dodržena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40185" y="303612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 372, 732 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379450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sudé číslo složíme pouze s číslicí 2 na místě jednotek</a:t>
            </a:r>
          </a:p>
          <a:p>
            <a:r>
              <a:rPr lang="cs-CZ" dirty="0" smtClean="0"/>
              <a:t>- 1 + 2 + </a:t>
            </a:r>
            <a:r>
              <a:rPr lang="cs-CZ" dirty="0"/>
              <a:t>3</a:t>
            </a:r>
            <a:r>
              <a:rPr lang="cs-CZ" dirty="0" smtClean="0"/>
              <a:t> = </a:t>
            </a:r>
            <a:r>
              <a:rPr lang="cs-CZ" b="1" dirty="0"/>
              <a:t>6</a:t>
            </a:r>
            <a:r>
              <a:rPr lang="cs-CZ" dirty="0" smtClean="0"/>
              <a:t> … dělitelnost 3 je také dodržena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4994829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 312, 132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923928" y="3783549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sudé číslo se nám sestavit nepodaří</a:t>
            </a:r>
          </a:p>
          <a:p>
            <a:r>
              <a:rPr lang="cs-CZ" dirty="0" smtClean="0"/>
              <a:t>- 1 + 3 + 5 = </a:t>
            </a:r>
            <a:r>
              <a:rPr lang="cs-CZ" b="1" dirty="0"/>
              <a:t>9</a:t>
            </a:r>
            <a:r>
              <a:rPr lang="cs-CZ" dirty="0" smtClean="0"/>
              <a:t> …  dělitelnost 3 je dodržena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40185" y="4859027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 nemá řešení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4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 animBg="1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3568" y="33265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Kdy je číslo dělitelné dvanácti?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357" y="1844824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dvanácti, jestliže je dělitelné třemi a čtyřmi zároveň.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205461" y="3646303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Pro ověření si znalostí si zopakujeme, kdy jsou čísla dělitelná třemi a čtyřmi: </a:t>
            </a:r>
          </a:p>
          <a:p>
            <a:pPr marL="285750" indent="-285750">
              <a:buFontTx/>
              <a:buChar char="-"/>
            </a:pPr>
            <a:r>
              <a:rPr lang="cs-CZ" b="1" i="1" dirty="0" smtClean="0">
                <a:latin typeface="Franklin Gothic Book" panose="020B0503020102020204" pitchFamily="34" charset="0"/>
              </a:rPr>
              <a:t>číslo je dělitelné třemi, pokud je jeho </a:t>
            </a:r>
            <a:r>
              <a:rPr lang="cs-CZ" b="1" i="1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b="1" i="1" dirty="0" smtClean="0">
                <a:latin typeface="Franklin Gothic Book" panose="020B0503020102020204" pitchFamily="34" charset="0"/>
              </a:rPr>
              <a:t> součet dělitelný třemi</a:t>
            </a:r>
          </a:p>
          <a:p>
            <a:pPr marL="285750" indent="-285750">
              <a:buFontTx/>
              <a:buChar char="-"/>
            </a:pPr>
            <a:r>
              <a:rPr lang="cs-CZ" b="1" i="1" dirty="0">
                <a:latin typeface="Franklin Gothic Book" panose="020B0503020102020204" pitchFamily="34" charset="0"/>
              </a:rPr>
              <a:t>č</a:t>
            </a:r>
            <a:r>
              <a:rPr lang="cs-CZ" b="1" i="1" dirty="0" smtClean="0">
                <a:latin typeface="Franklin Gothic Book" panose="020B0503020102020204" pitchFamily="34" charset="0"/>
              </a:rPr>
              <a:t>íslo je dělitelné čtyřmi, pokud jeho poslední dvojčíslí je dělitelné čtyřmi</a:t>
            </a:r>
            <a:endParaRPr lang="cs-CZ" b="1" i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671126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54868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Rozhodněte, zda jsou následující čísla dělitelná dvanácti: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138, 198, 213, 264, 507, 756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1700808"/>
            <a:ext cx="77313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Ověříme tedy u každého čísla podmíněné znaky dělitelnosti: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138</a:t>
            </a:r>
            <a:r>
              <a:rPr lang="cs-CZ" dirty="0" smtClean="0">
                <a:latin typeface="Franklin Gothic Book" panose="020B0503020102020204" pitchFamily="34" charset="0"/>
              </a:rPr>
              <a:t> … 	1 + 3 + 8 = 12 … číslo je dělitelné třemi</a:t>
            </a:r>
          </a:p>
          <a:p>
            <a:r>
              <a:rPr lang="cs-CZ" b="1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38 : 4 = 9 (zb.2) … číslo není dělitelné čtyřmi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198 </a:t>
            </a:r>
            <a:r>
              <a:rPr lang="cs-CZ" dirty="0" smtClean="0">
                <a:latin typeface="Franklin Gothic Book" panose="020B0503020102020204" pitchFamily="34" charset="0"/>
              </a:rPr>
              <a:t>… 	1 + 9 + 8 = 18 … číslo je dělitelné třemi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98 : 4 = 24 (zb.2) … číslo není dělitelné čtyřmi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213</a:t>
            </a:r>
            <a:r>
              <a:rPr lang="cs-CZ" dirty="0" smtClean="0">
                <a:latin typeface="Franklin Gothic Book" panose="020B0503020102020204" pitchFamily="34" charset="0"/>
              </a:rPr>
              <a:t> …	2 + 1 + 3 = 6 … číslo je dělitelné třemi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13 : 4 = 3 (zb.1) … číslo není dělitelné čtyřmi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264</a:t>
            </a:r>
            <a:r>
              <a:rPr lang="cs-CZ" dirty="0" smtClean="0">
                <a:latin typeface="Franklin Gothic Book" panose="020B0503020102020204" pitchFamily="34" charset="0"/>
              </a:rPr>
              <a:t> …	2 + 6 + 4 = 12 … číslo je dělitelné třemi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64 : 4 = 16 … číslo je dělitelné čtyřmi	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507</a:t>
            </a:r>
            <a:r>
              <a:rPr lang="cs-CZ" dirty="0" smtClean="0">
                <a:latin typeface="Franklin Gothic Book" panose="020B0503020102020204" pitchFamily="34" charset="0"/>
              </a:rPr>
              <a:t> …	5 + 0 + 7 = 12 … číslo je dělitelné třemi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7 : 4 = 1 (zb.3) … číslo není dělitelné čtyřmi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756</a:t>
            </a:r>
            <a:r>
              <a:rPr lang="cs-CZ" dirty="0" smtClean="0">
                <a:latin typeface="Franklin Gothic Book" panose="020B0503020102020204" pitchFamily="34" charset="0"/>
              </a:rPr>
              <a:t> …	7 + 5 + 6 = 18 … číslo je dělitelné třemi</a:t>
            </a:r>
          </a:p>
          <a:p>
            <a:r>
              <a:rPr lang="cs-CZ" b="1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56 : 4 = 14 … číslo je dělitelné čtyřmi	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b="1" dirty="0" smtClean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3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153" y="5867391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26064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</a:t>
            </a:r>
            <a:r>
              <a:rPr lang="cs-CZ" dirty="0" smtClean="0">
                <a:latin typeface="Franklin Gothic Book" panose="020B0503020102020204" pitchFamily="34" charset="0"/>
              </a:rPr>
              <a:t> Doplňte číslice do rámečků tak, aby daná čísla byla dělitelná dvanácti. Uveďte všechny možnosti.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9318" y="99931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1 6 	  1 6		2 2	</a:t>
            </a:r>
            <a:r>
              <a:rPr lang="cs-CZ" b="1" dirty="0">
                <a:latin typeface="Franklin Gothic Book" panose="020B0503020102020204" pitchFamily="34" charset="0"/>
              </a:rPr>
              <a:t>	</a:t>
            </a:r>
            <a:r>
              <a:rPr lang="cs-CZ" b="1" dirty="0" smtClean="0">
                <a:latin typeface="Franklin Gothic Book" panose="020B0503020102020204" pitchFamily="34" charset="0"/>
              </a:rPr>
              <a:t>2 2		3 3 	3 3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100392" y="967954"/>
            <a:ext cx="21602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516216" y="967954"/>
            <a:ext cx="21602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843808" y="967954"/>
            <a:ext cx="21602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364088" y="967954"/>
            <a:ext cx="21602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799250" y="995055"/>
            <a:ext cx="21602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31248" y="967954"/>
            <a:ext cx="21602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52181" y="1631915"/>
            <a:ext cx="88651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Rozepíšeme si opět vše do detailů.</a:t>
            </a:r>
          </a:p>
          <a:p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V prvé řadě si napíšeme možnosti,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ověříme dělitelnost a napíšeme 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řešení.</a:t>
            </a:r>
          </a:p>
          <a:p>
            <a:endParaRPr lang="cs-CZ" b="1" dirty="0" smtClean="0">
              <a:latin typeface="Franklin Gothic Book" panose="020B0503020102020204" pitchFamily="34" charset="0"/>
            </a:endParaRPr>
          </a:p>
        </p:txBody>
      </p:sp>
      <p:pic>
        <p:nvPicPr>
          <p:cNvPr id="4098" name="Picture 2" descr="C:\Users\Uživatel\AppData\Local\Microsoft\Windows\Temporary Internet Files\Content.IE5\S2XDGBWR\MC90038355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618" y="88605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ený obdélníkový popisek 13"/>
          <p:cNvSpPr/>
          <p:nvPr/>
        </p:nvSpPr>
        <p:spPr>
          <a:xfrm>
            <a:off x="7164288" y="88605"/>
            <a:ext cx="1459330" cy="879349"/>
          </a:xfrm>
          <a:prstGeom prst="wedgeRoundRectCallout">
            <a:avLst>
              <a:gd name="adj1" fmla="val -33901"/>
              <a:gd name="adj2" fmla="val 7392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Kdy je číslo dělitelné 12?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6" name="Ohnutý roh 15"/>
          <p:cNvSpPr/>
          <p:nvPr/>
        </p:nvSpPr>
        <p:spPr>
          <a:xfrm>
            <a:off x="3779912" y="1631914"/>
            <a:ext cx="5237459" cy="877164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116, 216, 316, 416, 516, 616, 716, 816, 916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- všechna čísla </a:t>
            </a:r>
            <a:r>
              <a:rPr lang="cs-CZ" sz="16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jsou dělitelná 4 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– poslední dvojčíslí je </a:t>
            </a:r>
            <a:r>
              <a:rPr lang="cs-CZ" sz="16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16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ciferný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součet zkontrolujeme zpaměti</a:t>
            </a:r>
            <a:endParaRPr lang="cs-CZ" sz="16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4765099" y="1554930"/>
            <a:ext cx="60252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7466085" y="1554930"/>
            <a:ext cx="60252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107617" y="1554930"/>
            <a:ext cx="60252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hnutý roh 25"/>
          <p:cNvSpPr/>
          <p:nvPr/>
        </p:nvSpPr>
        <p:spPr>
          <a:xfrm>
            <a:off x="3779911" y="2630640"/>
            <a:ext cx="5237459" cy="877164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160, 161, 162, 163, 164, 165, 166, 167, 168, 169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- čísla dělitelná 4 jsou: </a:t>
            </a:r>
            <a:r>
              <a:rPr lang="cs-CZ" sz="16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160, 164, 168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, </a:t>
            </a:r>
            <a:r>
              <a:rPr lang="cs-CZ" sz="1600" dirty="0" err="1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ciferný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součet zkontrolujeme zpaměti</a:t>
            </a:r>
            <a:endParaRPr lang="cs-CZ" sz="16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" name="Ovál 26"/>
          <p:cNvSpPr/>
          <p:nvPr/>
        </p:nvSpPr>
        <p:spPr>
          <a:xfrm>
            <a:off x="7720147" y="2560383"/>
            <a:ext cx="60252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hnutý roh 27"/>
          <p:cNvSpPr/>
          <p:nvPr/>
        </p:nvSpPr>
        <p:spPr>
          <a:xfrm>
            <a:off x="3779912" y="3659101"/>
            <a:ext cx="5237459" cy="877164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122, 222, 322, 422, 522, 622, 722, 822, 922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- žádné z čísel není dělitelné 4 - 22 : 4 = 5 (zb.2), není třeba tudíž řešit ani jejich </a:t>
            </a:r>
            <a:r>
              <a:rPr lang="cs-CZ" sz="1600" dirty="0" err="1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ciferný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součet - </a:t>
            </a:r>
            <a:r>
              <a:rPr lang="cs-CZ" sz="16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NEMÁ ŘEŠENÍ</a:t>
            </a:r>
            <a:endParaRPr lang="cs-CZ" sz="16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9" name="Ohnutý roh 28"/>
          <p:cNvSpPr/>
          <p:nvPr/>
        </p:nvSpPr>
        <p:spPr>
          <a:xfrm>
            <a:off x="3779912" y="4653136"/>
            <a:ext cx="5237459" cy="877164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220, 221, 222, 223, 224, 225, 226, 227, 228, 229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- čísla dělitelná 4 jsou: </a:t>
            </a:r>
            <a:r>
              <a:rPr lang="cs-CZ" sz="16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220, 224, 228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ciferný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součet zkontrolujeme zpaměti</a:t>
            </a:r>
            <a:endParaRPr lang="cs-CZ" sz="16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0" name="Ovál 29"/>
          <p:cNvSpPr/>
          <p:nvPr/>
        </p:nvSpPr>
        <p:spPr>
          <a:xfrm>
            <a:off x="7720147" y="4555121"/>
            <a:ext cx="60252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hnutý roh 30"/>
          <p:cNvSpPr/>
          <p:nvPr/>
        </p:nvSpPr>
        <p:spPr>
          <a:xfrm>
            <a:off x="144879" y="3069223"/>
            <a:ext cx="3505730" cy="1467042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133, 233, 333, 433, 533, 633, 733, 833, 933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- </a:t>
            </a:r>
            <a:r>
              <a:rPr lang="cs-CZ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žádné z čísel není dělitelné 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4 -  33 </a:t>
            </a:r>
            <a:r>
              <a:rPr lang="cs-CZ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: 4 = 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8 </a:t>
            </a:r>
            <a:r>
              <a:rPr lang="cs-CZ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(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zb.1), </a:t>
            </a:r>
            <a:r>
              <a:rPr lang="cs-CZ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není třeba tudíž řešit ani jejich </a:t>
            </a:r>
            <a:r>
              <a:rPr lang="cs-CZ" sz="1600" dirty="0" err="1">
                <a:solidFill>
                  <a:schemeClr val="tx1"/>
                </a:solidFill>
                <a:latin typeface="Franklin Gothic Book" panose="020B0503020102020204" pitchFamily="34" charset="0"/>
              </a:rPr>
              <a:t>ciferný</a:t>
            </a:r>
            <a:r>
              <a:rPr lang="cs-CZ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součet - </a:t>
            </a:r>
            <a:r>
              <a:rPr lang="cs-CZ" sz="16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NEMÁ ŘEŠENÍ</a:t>
            </a:r>
            <a:endParaRPr lang="cs-CZ" sz="16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2" name="Ohnutý roh 31"/>
          <p:cNvSpPr/>
          <p:nvPr/>
        </p:nvSpPr>
        <p:spPr>
          <a:xfrm>
            <a:off x="154397" y="4580866"/>
            <a:ext cx="3505730" cy="1215490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330, 331, 332, 333, 334, 335, 336, 337, 338, 339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- čísla dělitelná 4 jsou: </a:t>
            </a:r>
            <a:r>
              <a:rPr lang="cs-CZ" sz="16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332, 336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, </a:t>
            </a:r>
            <a:r>
              <a:rPr lang="cs-CZ" sz="1600" dirty="0" err="1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ciferný</a:t>
            </a:r>
            <a:r>
              <a:rPr lang="cs-CZ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součet zkontrolujeme zpaměti</a:t>
            </a:r>
            <a:endParaRPr lang="cs-CZ" sz="16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3" name="Ovál 32"/>
          <p:cNvSpPr/>
          <p:nvPr/>
        </p:nvSpPr>
        <p:spPr>
          <a:xfrm>
            <a:off x="2951820" y="4537625"/>
            <a:ext cx="60252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90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6" grpId="0" animBg="1"/>
      <p:bldP spid="17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888</TotalTime>
  <Words>869</Words>
  <Application>Microsoft Office PowerPoint</Application>
  <PresentationFormat>Předvádění na obrazovce (4:3)</PresentationFormat>
  <Paragraphs>157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95</cp:revision>
  <dcterms:created xsi:type="dcterms:W3CDTF">2014-01-08T20:11:12Z</dcterms:created>
  <dcterms:modified xsi:type="dcterms:W3CDTF">2014-05-11T15:31:44Z</dcterms:modified>
</cp:coreProperties>
</file>