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</a:t>
            </a:r>
            <a:r>
              <a:rPr lang="cs-CZ" sz="1400" b="1" i="0" u="none" strike="noStrike" kern="1200" cap="none" spc="400" baseline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VY_32_INOVACE_06_PRVOČÍSLA</a:t>
            </a:r>
            <a:r>
              <a:rPr lang="cs-CZ" sz="1400" spc="40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_A_ČÍSLA </a:t>
            </a:r>
            <a:r>
              <a:rPr lang="cs-CZ" sz="140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SLOŽENÁ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únor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seznámení s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pojmy prvočíslo a číslo složené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,</a:t>
            </a:r>
            <a:r>
              <a:rPr lang="cs-CZ" sz="1400" i="1" spc="400" dirty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procvičování znalostí na příkladech;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Chvilka teorie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357" y="1556792"/>
            <a:ext cx="8568952" cy="206210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větší než 1, které není součinem dvou menších čísel, se nazývá </a:t>
            </a:r>
            <a:r>
              <a:rPr lang="cs-CZ" sz="3200" b="1" dirty="0" smtClean="0">
                <a:solidFill>
                  <a:srgbClr val="00B0F0"/>
                </a:solidFill>
                <a:latin typeface="Franklin Gothic Book" panose="020B0503020102020204" pitchFamily="34" charset="0"/>
              </a:rPr>
              <a:t>PRVOČÍSLO</a:t>
            </a:r>
            <a:r>
              <a:rPr lang="cs-CZ" sz="3200" b="1" dirty="0" smtClean="0">
                <a:latin typeface="Franklin Gothic Book" panose="020B0503020102020204" pitchFamily="34" charset="0"/>
              </a:rPr>
              <a:t>. </a:t>
            </a:r>
          </a:p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Číslo, které lze rozložit na součin dvou menších čísel, se nazývá </a:t>
            </a:r>
            <a:r>
              <a:rPr lang="cs-CZ" sz="3200" b="1" dirty="0" smtClean="0">
                <a:solidFill>
                  <a:srgbClr val="00B0F0"/>
                </a:solidFill>
                <a:latin typeface="Franklin Gothic Book" panose="020B0503020102020204" pitchFamily="34" charset="0"/>
              </a:rPr>
              <a:t>ČÍSLO SLOŽENÉ</a:t>
            </a:r>
            <a:r>
              <a:rPr lang="cs-CZ" sz="3200" b="1" dirty="0" smtClean="0">
                <a:latin typeface="Franklin Gothic Book" panose="020B0503020102020204" pitchFamily="34" charset="0"/>
              </a:rPr>
              <a:t>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92665" y="4068765"/>
            <a:ext cx="8568952" cy="5847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B0F0"/>
                </a:solidFill>
                <a:latin typeface="Franklin Gothic Book" panose="020B0503020102020204" pitchFamily="34" charset="0"/>
              </a:rPr>
              <a:t>Číslo 1 není ani prvočíslo, ani číslo složené.</a:t>
            </a:r>
          </a:p>
        </p:txBody>
      </p:sp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Jak si tedy rozdělit čísla? Pokuste se doplnit diagram.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aoblený obdélník 1"/>
          <p:cNvSpPr/>
          <p:nvPr/>
        </p:nvSpPr>
        <p:spPr>
          <a:xfrm>
            <a:off x="2123728" y="1650473"/>
            <a:ext cx="4969222" cy="100811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Franklin Gothic Book" panose="020B0503020102020204" pitchFamily="34" charset="0"/>
              </a:rPr>
              <a:t>Přirozená čísla</a:t>
            </a:r>
            <a:endParaRPr lang="cs-CZ" sz="5400" b="1" dirty="0">
              <a:latin typeface="Franklin Gothic Book" panose="020B050302010202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2123728" y="2924944"/>
            <a:ext cx="432147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4535995" y="2924944"/>
            <a:ext cx="1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6525460" y="2906986"/>
            <a:ext cx="540010" cy="810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323528" y="3842823"/>
            <a:ext cx="2664296" cy="7920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latin typeface="Franklin Gothic Book" panose="020B0503020102020204" pitchFamily="34" charset="0"/>
              </a:rPr>
              <a:t>č</a:t>
            </a:r>
            <a:r>
              <a:rPr lang="cs-CZ" sz="3600" b="1" dirty="0" smtClean="0">
                <a:latin typeface="Franklin Gothic Book" panose="020B0503020102020204" pitchFamily="34" charset="0"/>
              </a:rPr>
              <a:t>íslo 1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76191" y="3842823"/>
            <a:ext cx="2664296" cy="7920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atin typeface="Franklin Gothic Book" panose="020B0503020102020204" pitchFamily="34" charset="0"/>
              </a:rPr>
              <a:t>prvočísla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300192" y="3842823"/>
            <a:ext cx="2664296" cy="7920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latin typeface="Franklin Gothic Book" panose="020B0503020102020204" pitchFamily="34" charset="0"/>
              </a:rPr>
              <a:t>č</a:t>
            </a:r>
            <a:r>
              <a:rPr lang="cs-CZ" sz="3200" b="1" dirty="0" smtClean="0">
                <a:latin typeface="Franklin Gothic Book" panose="020B0503020102020204" pitchFamily="34" charset="0"/>
              </a:rPr>
              <a:t>ísla složená</a:t>
            </a:r>
            <a:endParaRPr lang="cs-CZ" sz="3200" b="1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utoUpdateAnimBg="0"/>
      <p:bldP spid="18" grpId="0" autoUpdateAnimBg="0"/>
      <p:bldP spid="1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Doplnění pojmů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98848" y="1453426"/>
            <a:ext cx="1568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Franklin Gothic Book" panose="020B0503020102020204" pitchFamily="34" charset="0"/>
              </a:rPr>
              <a:t>Prvočíslo</a:t>
            </a:r>
            <a:endParaRPr lang="cs-CZ" sz="2800" b="1" dirty="0">
              <a:latin typeface="Franklin Gothic Book" panose="020B0503020102020204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95536" y="270892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Franklin Gothic Book" panose="020B0503020102020204" pitchFamily="34" charset="0"/>
              </a:rPr>
              <a:t>Složené číslo</a:t>
            </a:r>
            <a:endParaRPr lang="cs-CZ" sz="2800" b="1" dirty="0">
              <a:latin typeface="Franklin Gothic Book" panose="020B0503020102020204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708836" y="4005064"/>
            <a:ext cx="1568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Franklin Gothic Book" panose="020B0503020102020204" pitchFamily="34" charset="0"/>
              </a:rPr>
              <a:t>Číslo 1</a:t>
            </a:r>
            <a:endParaRPr lang="cs-CZ" sz="2800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431169" y="1530370"/>
            <a:ext cx="5184576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Franklin Gothic Book" panose="020B0503020102020204" pitchFamily="34" charset="0"/>
              </a:rPr>
              <a:t>m</a:t>
            </a:r>
            <a:r>
              <a:rPr lang="cs-CZ" dirty="0" smtClean="0">
                <a:latin typeface="Franklin Gothic Book" panose="020B0503020102020204" pitchFamily="34" charset="0"/>
              </a:rPr>
              <a:t>á právě dva dělitele – číslo 1 a samo sebe.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442466" y="2785864"/>
            <a:ext cx="5184576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Franklin Gothic Book" panose="020B0503020102020204" pitchFamily="34" charset="0"/>
              </a:rPr>
              <a:t>m</a:t>
            </a:r>
            <a:r>
              <a:rPr lang="cs-CZ" dirty="0" smtClean="0">
                <a:latin typeface="Franklin Gothic Book" panose="020B0503020102020204" pitchFamily="34" charset="0"/>
              </a:rPr>
              <a:t>á více než dva dělitele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31169" y="3943508"/>
            <a:ext cx="5184576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Franklin Gothic Book" panose="020B0503020102020204" pitchFamily="34" charset="0"/>
              </a:rPr>
              <a:t>m</a:t>
            </a:r>
            <a:r>
              <a:rPr lang="cs-CZ" dirty="0" smtClean="0">
                <a:latin typeface="Franklin Gothic Book" panose="020B0503020102020204" pitchFamily="34" charset="0"/>
              </a:rPr>
              <a:t>á jediného dělitele – samo sebe, nelze jej považovat za prvočíslo.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8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Podívejme se na pár cvičení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1268760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Čísla 4, 6, 8, 9, 10, 15 </a:t>
            </a:r>
            <a:r>
              <a:rPr lang="cs-CZ" b="1" i="1" dirty="0" smtClean="0">
                <a:latin typeface="Franklin Gothic Book" panose="020B0503020102020204" pitchFamily="34" charset="0"/>
              </a:rPr>
              <a:t>mají více než dva dělitele, jsou to čísla složená </a:t>
            </a:r>
            <a:r>
              <a:rPr lang="cs-CZ" dirty="0" smtClean="0">
                <a:latin typeface="Franklin Gothic Book" panose="020B0503020102020204" pitchFamily="34" charset="0"/>
              </a:rPr>
              <a:t>– každé číslo složené lez vyjádřit jako součin dvou čísel menších, než je samo: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4 = 2 . 2</a:t>
            </a: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6 = 2 . 3</a:t>
            </a: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8 = 2 . 4</a:t>
            </a: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9 = 3 . 3</a:t>
            </a: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10 = 2 . 5</a:t>
            </a: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15 = 3 . 5</a:t>
            </a:r>
          </a:p>
          <a:p>
            <a:pPr algn="ctr"/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1. Rozhodněte, která z čísel 16, 17, 18, 19, 20 jsou složená a která jsou prvočísla.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Která z čísel od 31 do 40 jsou prvočísla?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95936" y="443711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p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rvočísla: 17, 19; čísla složená: 16, 18, 20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703964" y="5119416"/>
            <a:ext cx="828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31, 37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9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Historická poznámka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7584" y="1268760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První systematickou metodu k nalezení prvočísel použil řecký matematik </a:t>
            </a:r>
            <a:r>
              <a:rPr lang="cs-CZ" dirty="0" err="1" smtClean="0"/>
              <a:t>Eratothenes</a:t>
            </a:r>
            <a:r>
              <a:rPr lang="cs-CZ" dirty="0" smtClean="0"/>
              <a:t> (asi 276-194 př.n.l.). Napsal si na voskovou tabulku čísla větší než jedna a menší než 100 – prvním z nich bylo číslo 2.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2192090"/>
            <a:ext cx="8352928" cy="32530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cs-CZ" dirty="0" smtClean="0">
                <a:latin typeface="Franklin Gothic Book" panose="020B0503020102020204" pitchFamily="34" charset="0"/>
              </a:rPr>
              <a:t>2    3    4    5    6    7    8    9    10    11    12    13    14    15    16    17    18    19    20    21    22    23    24    25    26    27    28    29    30    31    32    33    34    35    36    37    38    39    40    41    42    43    44    45    46    47    48    49    50    51    52    53    54 55    56    57    58    59    60    61    62    63    64    65    66    67    68    69    70    71 72    73    74    75    76    77    78    79    80    81    82    83    84    85    86    87    88 89    90    91    92    93    94    95    96    97    98    99    100 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3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13729" y="404664"/>
            <a:ext cx="8352928" cy="32530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cs-CZ" dirty="0" smtClean="0">
                <a:latin typeface="Franklin Gothic Book" panose="020B0503020102020204" pitchFamily="34" charset="0"/>
              </a:rPr>
              <a:t>2    3    4    5    6    7    8    9    10    11    12    13    14    15    16    17    18    19    20    21    22    23    24    25    26    27    28    29    30    31    32    33    34    35    36    37    38    39    40    41    42    43    44    45    46    47    48    49    50    51    52    53    54 55    56    57    58    59    60    61    62    63    64    65    66    67    68    69    70    71 72    73    74    75    76    77    78    79    80    81    82    83    84    85    86    87    88 89    90    91    92    93    94    95    96    97    98    99    100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37131" y="3967797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Toto prvočíslo v tabulce ponechal, vypálil však horkou jehlou všechny následující násobky dvou. Dalším prvočíslem v tabulce bylo číslo 3. To opět ponechal a vypálil všechny dosud nevypálené násobky čísla 3. Tímto způsobem postupoval tak dlouho, až mu v tabulce zbyla jen všechna prvočísla. Tabulka byla tak děravá, že připomínala síto, proto tuto metodu nazýváme </a:t>
            </a:r>
            <a:r>
              <a:rPr lang="cs-CZ" i="1" dirty="0" err="1" smtClean="0">
                <a:latin typeface="Franklin Gothic Book" panose="020B0503020102020204" pitchFamily="34" charset="0"/>
              </a:rPr>
              <a:t>Eratosthenovo</a:t>
            </a:r>
            <a:r>
              <a:rPr lang="cs-CZ" i="1" dirty="0" smtClean="0">
                <a:latin typeface="Franklin Gothic Book" panose="020B0503020102020204" pitchFamily="34" charset="0"/>
              </a:rPr>
              <a:t> síto</a:t>
            </a:r>
            <a:r>
              <a:rPr lang="cs-CZ" dirty="0" smtClean="0">
                <a:latin typeface="Franklin Gothic Book" panose="020B0503020102020204" pitchFamily="34" charset="0"/>
              </a:rPr>
              <a:t>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133809" y="5651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413595" y="573381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3347864" y="5651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555875" y="573381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890632" y="5651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963404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951436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7884368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968498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996207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518943" y="2708920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518943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518943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18943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5868144" y="5651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954225" y="573381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8316416" y="5651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7308304" y="5651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6372200" y="5651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5364088" y="573381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1963404" y="2708920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1512985" y="2708920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1512985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1423370" y="1631918"/>
            <a:ext cx="46726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7412285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6818195" y="1077558"/>
            <a:ext cx="431378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6386348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5888998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932040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923928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3470636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2954225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2458226" y="107755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7884368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6889868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5895637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4907389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3923928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2954225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1980172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8316415" y="1631918"/>
            <a:ext cx="450241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7308304" y="1631918"/>
            <a:ext cx="392013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6386348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5368174" y="1631918"/>
            <a:ext cx="42796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4446177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/>
          <p:cNvSpPr/>
          <p:nvPr/>
        </p:nvSpPr>
        <p:spPr>
          <a:xfrm>
            <a:off x="3470636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/>
          <p:cNvSpPr/>
          <p:nvPr/>
        </p:nvSpPr>
        <p:spPr>
          <a:xfrm>
            <a:off x="2458226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7360294" y="2708920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6359875" y="2708920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5379616" y="2708920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4402798" y="2708920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3451489" y="2708920"/>
            <a:ext cx="294854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2954225" y="3297659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1963404" y="3297659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977468" y="3297659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8316416" y="270243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6895475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/>
          <p:cNvSpPr/>
          <p:nvPr/>
        </p:nvSpPr>
        <p:spPr>
          <a:xfrm>
            <a:off x="3924221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5895636" y="3297659"/>
            <a:ext cx="476563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4932040" y="3297659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3923928" y="3311791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5438139" y="3297659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2458226" y="3297659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7884368" y="270910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/>
          <p:cNvSpPr/>
          <p:nvPr/>
        </p:nvSpPr>
        <p:spPr>
          <a:xfrm>
            <a:off x="4907389" y="270243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7412285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/>
          <p:cNvSpPr/>
          <p:nvPr/>
        </p:nvSpPr>
        <p:spPr>
          <a:xfrm>
            <a:off x="4446177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/>
          <p:cNvSpPr/>
          <p:nvPr/>
        </p:nvSpPr>
        <p:spPr>
          <a:xfrm>
            <a:off x="2954225" y="270243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/>
          <p:cNvSpPr/>
          <p:nvPr/>
        </p:nvSpPr>
        <p:spPr>
          <a:xfrm>
            <a:off x="5895637" y="163191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/>
          <p:cNvSpPr/>
          <p:nvPr/>
        </p:nvSpPr>
        <p:spPr>
          <a:xfrm>
            <a:off x="5383954" y="2204864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/>
          <p:cNvSpPr/>
          <p:nvPr/>
        </p:nvSpPr>
        <p:spPr>
          <a:xfrm>
            <a:off x="6884576" y="270243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/>
          <p:cNvSpPr/>
          <p:nvPr/>
        </p:nvSpPr>
        <p:spPr>
          <a:xfrm>
            <a:off x="3451489" y="3297659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/>
          <p:cNvSpPr/>
          <p:nvPr/>
        </p:nvSpPr>
        <p:spPr>
          <a:xfrm>
            <a:off x="1512985" y="3311791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/>
          <p:cNvSpPr/>
          <p:nvPr/>
        </p:nvSpPr>
        <p:spPr>
          <a:xfrm>
            <a:off x="2469668" y="2709108"/>
            <a:ext cx="288032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1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Příklady k ověření znalostí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3568" y="112474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Doplňte slovem „násobek“ nebo „dělitel“ následující věty tak, aby byly pravdivé: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Číslo 8 je __________ čísla 56.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Číslo 38 je __________ čísla 2.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Číslo 80 je __________ čísla 20.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Číslo 20 je __________ čísla 60.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Ukažte, že jsou složená čísla 24, 28, 55, 91 a napište každé z nich jako součin dvou menších čísel.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3. Zkoumejte, která z čísel 41, 48, 57, 59, 89, 93 jsou složená a která jsou prvočísla. Nedívejte se na </a:t>
            </a:r>
            <a:r>
              <a:rPr lang="cs-CZ" dirty="0" err="1" smtClean="0">
                <a:latin typeface="Franklin Gothic Book" panose="020B0503020102020204" pitchFamily="34" charset="0"/>
              </a:rPr>
              <a:t>Eratotshenovo</a:t>
            </a:r>
            <a:r>
              <a:rPr lang="cs-CZ" dirty="0" smtClean="0">
                <a:latin typeface="Franklin Gothic Book" panose="020B0503020102020204" pitchFamily="34" charset="0"/>
              </a:rPr>
              <a:t> síto, pouze si své zjištění poté zkontrolujte.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0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1070</TotalTime>
  <Words>662</Words>
  <Application>Microsoft Office PowerPoint</Application>
  <PresentationFormat>Předvádění na obrazovce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44</cp:revision>
  <dcterms:created xsi:type="dcterms:W3CDTF">2014-01-08T20:11:12Z</dcterms:created>
  <dcterms:modified xsi:type="dcterms:W3CDTF">2014-05-11T15:32:23Z</dcterms:modified>
</cp:coreProperties>
</file>