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100000">
                <a:srgbClr val="FFFFFF">
                  <a:alpha val="76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11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100000">
                <a:srgbClr val="FFFFFF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12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13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Subtitle 2"/>
          <p:cNvSpPr txBox="1">
            <a:spLocks noGrp="1"/>
          </p:cNvSpPr>
          <p:nvPr>
            <p:ph type="subTitle" idx="1"/>
          </p:nvPr>
        </p:nvSpPr>
        <p:spPr>
          <a:xfrm>
            <a:off x="1473793" y="5052544"/>
            <a:ext cx="5637010" cy="882121"/>
          </a:xfrm>
        </p:spPr>
        <p:txBody>
          <a:bodyPr/>
          <a:lstStyle>
            <a:lvl1pPr marL="0" indent="0">
              <a:buNone/>
              <a:defRPr>
                <a:solidFill>
                  <a:srgbClr val="212745"/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608FB0-EC43-47AB-B812-B88528A8D7DC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612E1C-0657-4D95-8B2A-55DCC0650ACE}" type="slidenum">
              <a:t>‹#›</a:t>
            </a:fld>
            <a:endParaRPr lang="cs-CZ"/>
          </a:p>
        </p:txBody>
      </p:sp>
      <p:sp>
        <p:nvSpPr>
          <p:cNvPr id="10" name="Title 1"/>
          <p:cNvSpPr txBox="1">
            <a:spLocks noGrp="1"/>
          </p:cNvSpPr>
          <p:nvPr>
            <p:ph type="ctrTitle"/>
          </p:nvPr>
        </p:nvSpPr>
        <p:spPr>
          <a:xfrm>
            <a:off x="817583" y="3132286"/>
            <a:ext cx="7175351" cy="1793165"/>
          </a:xfrm>
        </p:spPr>
        <p:txBody>
          <a:bodyPr/>
          <a:lstStyle>
            <a:lvl1pPr marL="640080" indent="-457200" algn="l">
              <a:defRPr sz="5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8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904996" y="731520"/>
            <a:ext cx="6400800" cy="347472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5B0827-5FCC-4B8E-8A29-A1B4E8ED6FAD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7BC053-F148-4226-B9D9-1024E0E3FDF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3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1153762" y="376513"/>
            <a:ext cx="2057400" cy="5238341"/>
          </a:xfrm>
        </p:spPr>
        <p:txBody>
          <a:bodyPr vert="eaVert"/>
          <a:lstStyle>
            <a:lvl1pPr algn="l"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3324109" y="731520"/>
            <a:ext cx="4829284" cy="489472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6CCDF2-7F25-49D1-B0CB-C66E1A054D73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77884C-B3ED-442B-AC24-F4579CA302B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03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8D808B-7611-49A9-93E2-30C03C293AD1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8FFF70-40EC-41B6-BD51-3F1AE4D796E9}" type="slidenum">
              <a:t>‹#›</a:t>
            </a:fld>
            <a:endParaRPr lang="cs-CZ"/>
          </a:p>
        </p:txBody>
      </p:sp>
      <p:sp>
        <p:nvSpPr>
          <p:cNvPr id="5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Content Placeholder 9"/>
          <p:cNvSpPr txBox="1">
            <a:spLocks noGrp="1"/>
          </p:cNvSpPr>
          <p:nvPr>
            <p:ph idx="1"/>
          </p:nvPr>
        </p:nvSpPr>
        <p:spPr>
          <a:xfrm>
            <a:off x="1143000" y="731520"/>
            <a:ext cx="6400800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6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100000">
                <a:srgbClr val="FFFFFF">
                  <a:alpha val="77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100000">
                <a:srgbClr val="FFFFFF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2033195" y="2172650"/>
            <a:ext cx="5966670" cy="2423342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2022442" y="4607515"/>
            <a:ext cx="5970492" cy="835459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212745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A2C065-490B-483A-B720-A6162A7FBE1A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AF395D-6C05-44D3-A059-A14DDE04696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7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28D6E-DEF5-4A5A-97A1-86EC32E87640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DE1DC6-4F10-4361-9CD1-B5B59DEF6D43}" type="slidenum">
              <a:t>‹#›</a:t>
            </a:fld>
            <a:endParaRPr lang="cs-CZ"/>
          </a:p>
        </p:txBody>
      </p:sp>
      <p:sp>
        <p:nvSpPr>
          <p:cNvPr id="5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1143000" y="731520"/>
            <a:ext cx="3346704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Content Placeholder 10"/>
          <p:cNvSpPr txBox="1">
            <a:spLocks noGrp="1"/>
          </p:cNvSpPr>
          <p:nvPr>
            <p:ph idx="2"/>
          </p:nvPr>
        </p:nvSpPr>
        <p:spPr>
          <a:xfrm>
            <a:off x="4645152" y="731520"/>
            <a:ext cx="3346704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6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3346704" cy="639759"/>
          </a:xfrm>
        </p:spPr>
        <p:txBody>
          <a:bodyPr anchor="b" anchorCtr="1"/>
          <a:lstStyle>
            <a:lvl1pPr marL="0" indent="0" algn="ctr">
              <a:spcBef>
                <a:spcPts val="600"/>
              </a:spcBef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Content Placeholder 3"/>
          <p:cNvSpPr txBox="1">
            <a:spLocks noGrp="1"/>
          </p:cNvSpPr>
          <p:nvPr>
            <p:ph idx="2"/>
          </p:nvPr>
        </p:nvSpPr>
        <p:spPr>
          <a:xfrm>
            <a:off x="1156450" y="1400330"/>
            <a:ext cx="3346704" cy="2743200"/>
          </a:xfr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defRPr sz="1600"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7300" y="731520"/>
            <a:ext cx="3346704" cy="639759"/>
          </a:xfrm>
        </p:spPr>
        <p:txBody>
          <a:bodyPr anchor="b" anchorCtr="1"/>
          <a:lstStyle>
            <a:lvl1pPr marL="0" indent="0" algn="ctr">
              <a:spcBef>
                <a:spcPts val="600"/>
              </a:spcBef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1399032"/>
            <a:ext cx="3346704" cy="2743200"/>
          </a:xfr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defRPr sz="1600"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C4767E-09C1-4C55-9985-B737BBBE95B9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7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36324E-3C27-4AFC-9B1F-1D7CA636E8B6}" type="slidenum">
              <a:t>‹#›</a:t>
            </a:fld>
            <a:endParaRPr lang="cs-CZ"/>
          </a:p>
        </p:txBody>
      </p:sp>
      <p:sp>
        <p:nvSpPr>
          <p:cNvPr id="9" name="Title 9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7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F4CBE9-5953-4CF3-BE14-2FE543DCB76D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C6DF69-8FBB-46AE-8380-C6DC8AC0DCE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74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82312F-E892-4490-83E0-68B86904325C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233B78-3A24-4ED2-869D-E88101E5D8D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17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099" y="2209803"/>
            <a:ext cx="3636084" cy="1258488"/>
          </a:xfrm>
        </p:spPr>
        <p:txBody>
          <a:bodyPr anchor="b"/>
          <a:lstStyle>
            <a:lvl1pPr marL="228600" indent="-228600" algn="l">
              <a:defRPr sz="28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93515" y="731520"/>
            <a:ext cx="4017087" cy="4894728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075764" y="3497799"/>
            <a:ext cx="3388656" cy="2139522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A47675-1AB9-428E-AC53-B663D34460E5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6A6179-CAE0-4CD1-A2E9-C43869897C4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52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100000">
                <a:srgbClr val="FFFFFF">
                  <a:alpha val="77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8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100000">
                <a:srgbClr val="FFFFFF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10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475174" y="1143000"/>
            <a:ext cx="4114800" cy="3127805"/>
          </a:xfrm>
          <a:solidFill>
            <a:srgbClr val="8CC9F7"/>
          </a:solidFill>
        </p:spPr>
        <p:txBody>
          <a:bodyPr anchorCtr="1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7" name="Text Placeholder 3"/>
          <p:cNvSpPr txBox="1">
            <a:spLocks noGrp="1"/>
          </p:cNvSpPr>
          <p:nvPr>
            <p:ph type="body" idx="2"/>
          </p:nvPr>
        </p:nvSpPr>
        <p:spPr>
          <a:xfrm>
            <a:off x="877888" y="1010485"/>
            <a:ext cx="3694111" cy="2163022"/>
          </a:xfrm>
        </p:spPr>
        <p:txBody>
          <a:bodyPr anchor="b"/>
          <a:lstStyle>
            <a:lvl1pPr marL="182880">
              <a:spcBef>
                <a:spcPts val="400"/>
              </a:spcBef>
              <a:defRPr sz="16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B12754-66E3-4476-BBB1-8852A2A42426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10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6095C2-6296-49E2-A508-CEA492DEC393}" type="slidenum">
              <a:t>‹#›</a:t>
            </a:fld>
            <a:endParaRPr lang="cs-CZ"/>
          </a:p>
        </p:txBody>
      </p:sp>
      <p:sp>
        <p:nvSpPr>
          <p:cNvPr id="11" name="Title 1"/>
          <p:cNvSpPr txBox="1">
            <a:spLocks noGrp="1"/>
          </p:cNvSpPr>
          <p:nvPr>
            <p:ph type="title"/>
          </p:nvPr>
        </p:nvSpPr>
        <p:spPr>
          <a:xfrm>
            <a:off x="727268" y="4464420"/>
            <a:ext cx="6383536" cy="1143000"/>
          </a:xfrm>
        </p:spPr>
        <p:txBody>
          <a:bodyPr anchor="b"/>
          <a:lstStyle>
            <a:lvl1pPr algn="l"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5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D5FF"/>
            </a:gs>
            <a:gs pos="100000">
              <a:srgbClr val="FFFFFF"/>
            </a:gs>
          </a:gsLst>
          <a:path path="circle">
            <a:fillToRect l="20000" t="10000" r="80000" b="9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5105396"/>
            <a:ext cx="9144000" cy="1752603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100000">
                <a:srgbClr val="FFFFFF">
                  <a:alpha val="76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5105396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100000">
                <a:srgbClr val="FFFFFF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3768306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Title Placeholder 1"/>
          <p:cNvSpPr txBox="1">
            <a:spLocks noGrp="1"/>
          </p:cNvSpPr>
          <p:nvPr>
            <p:ph type="title"/>
          </p:nvPr>
        </p:nvSpPr>
        <p:spPr>
          <a:xfrm>
            <a:off x="1793284" y="4372167"/>
            <a:ext cx="6512512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1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fld id="{1CBA3380-99C3-416A-A3FA-A6D1C6ED1F35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1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endParaRPr lang="cs-CZ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3810003" y="6172200"/>
            <a:ext cx="1828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fld id="{333DE55C-BABE-43C5-8F8D-7D561CB44B97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320040" marR="0" lvl="0" indent="-320040" algn="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C3260C"/>
        </a:buClr>
        <a:buSzPct val="128000"/>
        <a:buFont typeface="Georgia" pitchFamily="18"/>
        <a:buChar char="*"/>
        <a:tabLst/>
        <a:defRPr lang="cs-CZ" sz="4600" b="1" i="0" u="none" strike="noStrike" kern="1200" cap="none" spc="0" baseline="0">
          <a:solidFill>
            <a:srgbClr val="000000"/>
          </a:solidFill>
          <a:uFillTx/>
          <a:latin typeface="Trebuchet MS"/>
          <a:ea typeface=""/>
          <a:cs typeface=""/>
        </a:defRPr>
      </a:lvl1pPr>
    </p:titleStyle>
    <p:bodyStyle>
      <a:lvl1pPr marL="228600" marR="0" lvl="0" indent="-182880" algn="l" defTabSz="914400" rtl="0" fontAlgn="auto" hangingPunct="1">
        <a:lnSpc>
          <a:spcPct val="100000"/>
        </a:lnSpc>
        <a:spcBef>
          <a:spcPts val="5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22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1pPr>
      <a:lvl2pPr marL="548640" marR="0" lvl="1" indent="-182880" algn="l" defTabSz="914400" rtl="0" fontAlgn="auto" hangingPunct="1">
        <a:lnSpc>
          <a:spcPct val="100000"/>
        </a:lnSpc>
        <a:spcBef>
          <a:spcPts val="5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20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2pPr>
      <a:lvl3pPr marL="822960" marR="0" lvl="2" indent="-182880" algn="l" defTabSz="914400" rtl="0" fontAlgn="auto" hangingPunct="1">
        <a:lnSpc>
          <a:spcPct val="100000"/>
        </a:lnSpc>
        <a:spcBef>
          <a:spcPts val="4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8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3pPr>
      <a:lvl4pPr marL="1097280" marR="0" lvl="3" indent="-182880" algn="l" defTabSz="914400" rtl="0" fontAlgn="auto" hangingPunct="1">
        <a:lnSpc>
          <a:spcPct val="100000"/>
        </a:lnSpc>
        <a:spcBef>
          <a:spcPts val="4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6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4pPr>
      <a:lvl5pPr marL="1389888" marR="0" lvl="4" indent="-182880" algn="l" defTabSz="914400" rtl="0" fontAlgn="auto" hangingPunct="1">
        <a:lnSpc>
          <a:spcPct val="100000"/>
        </a:lnSpc>
        <a:spcBef>
          <a:spcPts val="3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4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/>
          <p:cNvSpPr txBox="1"/>
          <p:nvPr/>
        </p:nvSpPr>
        <p:spPr>
          <a:xfrm>
            <a:off x="357192" y="571499"/>
            <a:ext cx="8458200" cy="48736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9144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 školy: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ZŠ A MŠ ÚDOLÍ DESNÉ, DRUŽSTEVNÍ </a:t>
            </a:r>
            <a:r>
              <a:rPr lang="cs-CZ" sz="1400" b="0" i="0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125, RAPOTÍN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 </a:t>
            </a:r>
            <a:r>
              <a:rPr lang="cs-CZ" sz="1400" b="1" i="0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projektu</a:t>
            </a: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Ve svazkové škole aktivně - interaktivně</a:t>
            </a:r>
            <a:b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</a:b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Číslo projektu: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CZ.1.07/1.4.00/21.3465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Autor: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Mgr. Jana </a:t>
            </a:r>
            <a:r>
              <a:rPr lang="cs-CZ" sz="1400" b="0" i="0" u="none" strike="noStrike" kern="1200" cap="none" spc="400" baseline="0" dirty="0" err="1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Učňová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Tematický okruh: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/>
            </a:r>
            <a:b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</a:b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</a:t>
            </a:r>
            <a:r>
              <a:rPr lang="cs-CZ" sz="1400" b="1" i="0" u="none" strike="noStrike" kern="1200" cap="none" spc="400" baseline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: </a:t>
            </a:r>
            <a:r>
              <a:rPr lang="cs-CZ" sz="1400" i="0" u="none" strike="noStrike" kern="1200" cap="none" spc="400" baseline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EU OPVK </a:t>
            </a:r>
            <a:r>
              <a:rPr lang="cs-CZ" sz="1400" b="0" i="0" u="none" strike="noStrike" kern="1200" cap="none" spc="400" baseline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VY_32_INOVACE_06_PRVOČÍSLA</a:t>
            </a:r>
            <a:r>
              <a:rPr lang="cs-CZ" sz="1400" spc="400" smtClean="0">
                <a:solidFill>
                  <a:srgbClr val="000000"/>
                </a:solidFill>
                <a:latin typeface="Franklin Gothic Book" pitchFamily="34"/>
                <a:ea typeface=""/>
                <a:cs typeface="Times New Roman" pitchFamily="18"/>
              </a:rPr>
              <a:t>_A_ČÍSLA </a:t>
            </a:r>
            <a:r>
              <a:rPr lang="cs-CZ" sz="1400" spc="400" dirty="0" smtClean="0">
                <a:solidFill>
                  <a:srgbClr val="000000"/>
                </a:solidFill>
                <a:latin typeface="Franklin Gothic Book" pitchFamily="34"/>
                <a:ea typeface=""/>
                <a:cs typeface="Times New Roman" pitchFamily="18"/>
              </a:rPr>
              <a:t>SLOŽENÁ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Vytvořeno: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-</a:t>
            </a:r>
            <a:r>
              <a:rPr lang="cs-CZ" sz="1400" i="1" spc="400" dirty="0" smtClean="0">
                <a:solidFill>
                  <a:srgbClr val="000000"/>
                </a:solidFill>
                <a:latin typeface="Franklin Gothic Book" pitchFamily="34"/>
                <a:ea typeface=""/>
                <a:cs typeface="Times New Roman" pitchFamily="18"/>
              </a:rPr>
              <a:t>únor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 </a:t>
            </a:r>
            <a:r>
              <a:rPr lang="cs-CZ" sz="1400" b="0" i="1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2014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Anotace: 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0" i="1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-tato prezentace 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slouží žákům k seznámení s</a:t>
            </a:r>
            <a:r>
              <a:rPr lang="cs-CZ" sz="1400" b="0" i="1" u="none" strike="noStrike" kern="1200" cap="none" spc="40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 pojmy prvočíslo a číslo složené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,</a:t>
            </a:r>
            <a:r>
              <a:rPr lang="cs-CZ" sz="1400" i="1" spc="400" dirty="0">
                <a:solidFill>
                  <a:srgbClr val="000000"/>
                </a:solidFill>
                <a:latin typeface="Franklin Gothic Book" pitchFamily="34"/>
                <a:ea typeface=""/>
                <a:cs typeface="Times New Roman" pitchFamily="18"/>
              </a:rPr>
              <a:t> </a:t>
            </a:r>
            <a:r>
              <a:rPr lang="cs-CZ" sz="1400" b="0" i="1" u="none" strike="noStrike" kern="1200" cap="none" spc="40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procvičování znalostí na příkladech; doporučuji tento materiál k úvodu do látky, procvičování, nebo domácí samostatné přípravě žáků</a:t>
            </a: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spc="400" dirty="0" smtClean="0">
                <a:solidFill>
                  <a:srgbClr val="000000"/>
                </a:solidFill>
                <a:latin typeface="Franklin Gothic Book" pitchFamily="34"/>
                <a:cs typeface="Times New Roman" pitchFamily="18"/>
              </a:rPr>
              <a:t>Zdroj:</a:t>
            </a: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>
                <a:latin typeface="Franklin Gothic Book" panose="020B0503020102020204" pitchFamily="34" charset="0"/>
              </a:rPr>
              <a:t>HERMAN. </a:t>
            </a:r>
            <a:r>
              <a:rPr lang="cs-CZ" sz="1400" i="1" dirty="0">
                <a:latin typeface="Franklin Gothic Book" panose="020B0503020102020204" pitchFamily="34" charset="0"/>
              </a:rPr>
              <a:t>Matematika: dělitelnost</a:t>
            </a:r>
            <a:r>
              <a:rPr lang="cs-CZ" sz="1400" dirty="0">
                <a:latin typeface="Franklin Gothic Book" panose="020B0503020102020204" pitchFamily="34" charset="0"/>
              </a:rPr>
              <a:t>. 2. vyd. Praha: Prometheus, 2003, 100 s. Učebnice pro základní školy (Prometheus). ISBN </a:t>
            </a:r>
            <a:r>
              <a:rPr lang="cs-CZ" sz="1400" dirty="0" smtClean="0">
                <a:latin typeface="Franklin Gothic Book" panose="020B0503020102020204" pitchFamily="34" charset="0"/>
              </a:rPr>
              <a:t>80-719-6261-9</a:t>
            </a:r>
          </a:p>
          <a:p>
            <a:pPr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 smtClean="0">
                <a:latin typeface="Franklin Gothic Book" panose="020B0503020102020204" pitchFamily="34" charset="0"/>
              </a:rPr>
              <a:t>TAIŠL, VOJÁČEK.</a:t>
            </a:r>
            <a:r>
              <a:rPr lang="cs-CZ" sz="1400" dirty="0">
                <a:latin typeface="Franklin Gothic Book" panose="020B0503020102020204" pitchFamily="34" charset="0"/>
              </a:rPr>
              <a:t> </a:t>
            </a:r>
            <a:r>
              <a:rPr lang="cs-CZ" sz="1400" i="1" dirty="0" smtClean="0">
                <a:latin typeface="Franklin Gothic Book" panose="020B0503020102020204" pitchFamily="34" charset="0"/>
              </a:rPr>
              <a:t>Aritmetika pro sedmý ročník</a:t>
            </a:r>
            <a:r>
              <a:rPr lang="cs-CZ" sz="1400" dirty="0" smtClean="0">
                <a:latin typeface="Franklin Gothic Book" panose="020B0503020102020204" pitchFamily="34" charset="0"/>
              </a:rPr>
              <a:t>. 12</a:t>
            </a:r>
            <a:r>
              <a:rPr lang="cs-CZ" sz="1400" dirty="0">
                <a:latin typeface="Franklin Gothic Book" panose="020B0503020102020204" pitchFamily="34" charset="0"/>
              </a:rPr>
              <a:t>. vyd. Praha: </a:t>
            </a:r>
            <a:r>
              <a:rPr lang="cs-CZ" sz="1400" dirty="0" smtClean="0">
                <a:latin typeface="Franklin Gothic Book" panose="020B0503020102020204" pitchFamily="34" charset="0"/>
              </a:rPr>
              <a:t>SPN, 1975, 150 </a:t>
            </a:r>
            <a:r>
              <a:rPr lang="cs-CZ" sz="1400" dirty="0">
                <a:latin typeface="Franklin Gothic Book" panose="020B0503020102020204" pitchFamily="34" charset="0"/>
              </a:rPr>
              <a:t>s. Učebnice pro základní </a:t>
            </a:r>
            <a:r>
              <a:rPr lang="cs-CZ" sz="1400" dirty="0" smtClean="0">
                <a:latin typeface="Franklin Gothic Book" panose="020B0503020102020204" pitchFamily="34" charset="0"/>
              </a:rPr>
              <a:t>devítileté školy (SPN). </a:t>
            </a:r>
            <a:r>
              <a:rPr lang="cs-CZ" sz="1400" dirty="0">
                <a:latin typeface="Franklin Gothic Book" panose="020B0503020102020204" pitchFamily="34" charset="0"/>
              </a:rPr>
              <a:t>ISBN </a:t>
            </a:r>
            <a:r>
              <a:rPr lang="cs-CZ" sz="1400" dirty="0" smtClean="0">
                <a:latin typeface="Franklin Gothic Book" panose="020B0503020102020204" pitchFamily="34" charset="0"/>
              </a:rPr>
              <a:t>14-409-75</a:t>
            </a:r>
            <a:endParaRPr lang="cs-CZ" sz="1400" dirty="0">
              <a:latin typeface="Franklin Gothic Book" panose="020B0503020102020204" pitchFamily="34" charset="0"/>
            </a:endParaRP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u="none" strike="noStrike" kern="1200" cap="none" spc="400" baseline="0" dirty="0">
              <a:solidFill>
                <a:srgbClr val="000000"/>
              </a:solidFill>
              <a:uFillTx/>
              <a:latin typeface="Franklin Gothic Book" panose="020B0503020102020204" pitchFamily="34" charset="0"/>
              <a:ea typeface=""/>
              <a:cs typeface="Times New Roman" pitchFamily="1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55876" y="5445123"/>
            <a:ext cx="4537079" cy="985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Chvilka teorie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9357" y="1556792"/>
            <a:ext cx="8568952" cy="206210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latin typeface="Franklin Gothic Book" panose="020B0503020102020204" pitchFamily="34" charset="0"/>
              </a:rPr>
              <a:t>Číslo větší než 1, které není součinem dvou menších čísel, se nazývá </a:t>
            </a:r>
            <a:r>
              <a:rPr lang="cs-CZ" sz="3200" b="1" dirty="0" smtClean="0">
                <a:solidFill>
                  <a:srgbClr val="00B0F0"/>
                </a:solidFill>
                <a:latin typeface="Franklin Gothic Book" panose="020B0503020102020204" pitchFamily="34" charset="0"/>
              </a:rPr>
              <a:t>PRVOČÍSLO</a:t>
            </a:r>
            <a:r>
              <a:rPr lang="cs-CZ" sz="3200" b="1" dirty="0" smtClean="0">
                <a:latin typeface="Franklin Gothic Book" panose="020B0503020102020204" pitchFamily="34" charset="0"/>
              </a:rPr>
              <a:t>. </a:t>
            </a:r>
          </a:p>
          <a:p>
            <a:pPr algn="just"/>
            <a:r>
              <a:rPr lang="cs-CZ" sz="3200" b="1" dirty="0" smtClean="0">
                <a:latin typeface="Franklin Gothic Book" panose="020B0503020102020204" pitchFamily="34" charset="0"/>
              </a:rPr>
              <a:t>Číslo, které lze rozložit na součin dvou menších čísel, se nazývá </a:t>
            </a:r>
            <a:r>
              <a:rPr lang="cs-CZ" sz="3200" b="1" dirty="0" smtClean="0">
                <a:solidFill>
                  <a:srgbClr val="00B0F0"/>
                </a:solidFill>
                <a:latin typeface="Franklin Gothic Book" panose="020B0503020102020204" pitchFamily="34" charset="0"/>
              </a:rPr>
              <a:t>ČÍSLO SLOŽENÉ</a:t>
            </a:r>
            <a:r>
              <a:rPr lang="cs-CZ" sz="3200" b="1" dirty="0" smtClean="0">
                <a:latin typeface="Franklin Gothic Book" panose="020B0503020102020204" pitchFamily="34" charset="0"/>
              </a:rPr>
              <a:t>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292665" y="4068765"/>
            <a:ext cx="8568952" cy="5847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B0F0"/>
                </a:solidFill>
                <a:latin typeface="Franklin Gothic Book" panose="020B0503020102020204" pitchFamily="34" charset="0"/>
              </a:rPr>
              <a:t>Číslo 1 není ani prvočíslo, ani číslo složené.</a:t>
            </a:r>
          </a:p>
        </p:txBody>
      </p:sp>
    </p:spTree>
    <p:extLst>
      <p:ext uri="{BB962C8B-B14F-4D97-AF65-F5344CB8AC3E}">
        <p14:creationId xmlns:p14="http://schemas.microsoft.com/office/powerpoint/2010/main" val="123907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Jak si tedy rozdělit čísla? Pokuste se doplnit diagram.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aoblený obdélník 1"/>
          <p:cNvSpPr/>
          <p:nvPr/>
        </p:nvSpPr>
        <p:spPr>
          <a:xfrm>
            <a:off x="2123728" y="1650473"/>
            <a:ext cx="4969222" cy="100811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latin typeface="Franklin Gothic Book" panose="020B0503020102020204" pitchFamily="34" charset="0"/>
              </a:rPr>
              <a:t>Přirozená čísla</a:t>
            </a:r>
            <a:endParaRPr lang="cs-CZ" sz="5400" b="1" dirty="0">
              <a:latin typeface="Franklin Gothic Book" panose="020B0503020102020204" pitchFamily="34" charset="0"/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 flipH="1">
            <a:off x="2123728" y="2924944"/>
            <a:ext cx="432147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4535995" y="2924944"/>
            <a:ext cx="1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6525460" y="2906986"/>
            <a:ext cx="540010" cy="810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aoblený obdélník 16"/>
          <p:cNvSpPr/>
          <p:nvPr/>
        </p:nvSpPr>
        <p:spPr>
          <a:xfrm>
            <a:off x="323528" y="3842823"/>
            <a:ext cx="2664296" cy="7920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>
                <a:latin typeface="Franklin Gothic Book" panose="020B0503020102020204" pitchFamily="34" charset="0"/>
              </a:rPr>
              <a:t>č</a:t>
            </a:r>
            <a:r>
              <a:rPr lang="cs-CZ" sz="3600" b="1" dirty="0" smtClean="0">
                <a:latin typeface="Franklin Gothic Book" panose="020B0503020102020204" pitchFamily="34" charset="0"/>
              </a:rPr>
              <a:t>íslo 1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276191" y="3842823"/>
            <a:ext cx="2664296" cy="7920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atin typeface="Franklin Gothic Book" panose="020B0503020102020204" pitchFamily="34" charset="0"/>
              </a:rPr>
              <a:t>prvočísla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300192" y="3842823"/>
            <a:ext cx="2664296" cy="7920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atin typeface="Franklin Gothic Book" panose="020B0503020102020204" pitchFamily="34" charset="0"/>
              </a:rPr>
              <a:t>č</a:t>
            </a:r>
            <a:r>
              <a:rPr lang="cs-CZ" sz="3200" b="1" dirty="0" smtClean="0">
                <a:latin typeface="Franklin Gothic Book" panose="020B0503020102020204" pitchFamily="34" charset="0"/>
              </a:rPr>
              <a:t>ísla složená</a:t>
            </a:r>
            <a:endParaRPr lang="cs-CZ" sz="3200" b="1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1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utoUpdateAnimBg="0"/>
      <p:bldP spid="18" grpId="0" autoUpdateAnimBg="0"/>
      <p:bldP spid="1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Doplnění pojmů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98848" y="1453426"/>
            <a:ext cx="1568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Franklin Gothic Book" panose="020B0503020102020204" pitchFamily="34" charset="0"/>
              </a:rPr>
              <a:t>Prvočíslo</a:t>
            </a:r>
            <a:endParaRPr lang="cs-CZ" sz="2800" b="1" dirty="0">
              <a:latin typeface="Franklin Gothic Book" panose="020B0503020102020204" pitchFamily="34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395536" y="270892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Franklin Gothic Book" panose="020B0503020102020204" pitchFamily="34" charset="0"/>
              </a:rPr>
              <a:t>Složené číslo</a:t>
            </a:r>
            <a:endParaRPr lang="cs-CZ" sz="2800" b="1" dirty="0">
              <a:latin typeface="Franklin Gothic Book" panose="020B0503020102020204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708836" y="4005064"/>
            <a:ext cx="1568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Franklin Gothic Book" panose="020B0503020102020204" pitchFamily="34" charset="0"/>
              </a:rPr>
              <a:t>Číslo 1</a:t>
            </a:r>
            <a:endParaRPr lang="cs-CZ" sz="2800" b="1" dirty="0">
              <a:latin typeface="Franklin Gothic Book" panose="020B05030201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431169" y="1530370"/>
            <a:ext cx="5184576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dirty="0">
                <a:latin typeface="Franklin Gothic Book" panose="020B0503020102020204" pitchFamily="34" charset="0"/>
              </a:rPr>
              <a:t>m</a:t>
            </a:r>
            <a:r>
              <a:rPr lang="cs-CZ" dirty="0" smtClean="0">
                <a:latin typeface="Franklin Gothic Book" panose="020B0503020102020204" pitchFamily="34" charset="0"/>
              </a:rPr>
              <a:t>á právě dva dělitele – číslo 1 a samo sebe.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42466" y="2785864"/>
            <a:ext cx="5184576" cy="36933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dirty="0">
                <a:latin typeface="Franklin Gothic Book" panose="020B0503020102020204" pitchFamily="34" charset="0"/>
              </a:rPr>
              <a:t>m</a:t>
            </a:r>
            <a:r>
              <a:rPr lang="cs-CZ" dirty="0" smtClean="0">
                <a:latin typeface="Franklin Gothic Book" panose="020B0503020102020204" pitchFamily="34" charset="0"/>
              </a:rPr>
              <a:t>á více než dva dělitele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431169" y="3943508"/>
            <a:ext cx="5184576" cy="64633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dirty="0">
                <a:latin typeface="Franklin Gothic Book" panose="020B0503020102020204" pitchFamily="34" charset="0"/>
              </a:rPr>
              <a:t>m</a:t>
            </a:r>
            <a:r>
              <a:rPr lang="cs-CZ" dirty="0" smtClean="0">
                <a:latin typeface="Franklin Gothic Book" panose="020B0503020102020204" pitchFamily="34" charset="0"/>
              </a:rPr>
              <a:t>á jediného dělitele – samo sebe, nelze jej považovat za prvočíslo.</a:t>
            </a:r>
            <a:endParaRPr lang="cs-CZ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48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/>
      <p:bldP spid="30" grpId="0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ovéPole 2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Podívejme se na pár cvičení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83568" y="1268760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Čísla 4, 6, 8, 9, 10, 15 </a:t>
            </a:r>
            <a:r>
              <a:rPr lang="cs-CZ" b="1" i="1" dirty="0" smtClean="0">
                <a:latin typeface="Franklin Gothic Book" panose="020B0503020102020204" pitchFamily="34" charset="0"/>
              </a:rPr>
              <a:t>mají více než dva dělitele, jsou to čísla složená </a:t>
            </a:r>
            <a:r>
              <a:rPr lang="cs-CZ" dirty="0" smtClean="0">
                <a:latin typeface="Franklin Gothic Book" panose="020B0503020102020204" pitchFamily="34" charset="0"/>
              </a:rPr>
              <a:t>– každé číslo složené lez vyjádřit jako součin dvou čísel menších, než je samo: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4 = 2 . 2</a:t>
            </a:r>
          </a:p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6 = 2 . 3</a:t>
            </a:r>
          </a:p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8 = 2 . 4</a:t>
            </a:r>
          </a:p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9 = 3 . 3</a:t>
            </a:r>
          </a:p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10 = 2 . 5</a:t>
            </a:r>
          </a:p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15 = 3 . 5</a:t>
            </a:r>
          </a:p>
          <a:p>
            <a:pPr algn="ctr"/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1. Rozhodněte, která z čísel 16, 17, 18, 19, 20 jsou složená a která jsou prvočísla.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2. Která z čísel od 31 do 40 jsou prvočísla?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95936" y="443711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p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rvočísla: 17, 19; čísla složená: 16, 18, 20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703964" y="5119416"/>
            <a:ext cx="828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31, 37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9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Historická poznámka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27584" y="1268760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První systematickou metodu k nalezení prvočísel použil řecký matematik </a:t>
            </a:r>
            <a:r>
              <a:rPr lang="cs-CZ" dirty="0" err="1" smtClean="0"/>
              <a:t>Eratothenes</a:t>
            </a:r>
            <a:r>
              <a:rPr lang="cs-CZ" dirty="0" smtClean="0"/>
              <a:t> (asi 276-194 př.n.l.). Napsal si na voskovou tabulku čísla větší než jedna a menší než 100 – prvním z nich bylo číslo 2.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2192090"/>
            <a:ext cx="8352928" cy="325303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cs-CZ" dirty="0" smtClean="0">
                <a:latin typeface="Franklin Gothic Book" panose="020B0503020102020204" pitchFamily="34" charset="0"/>
              </a:rPr>
              <a:t>2    3    4    5    6    7    8    9    10    11    12    13    14    15    16    17    18    19    20    21    22    23    24    25    26    27    28    29    30    31    32    33    34    35    36    37    38    39    40    41    42    43    44    45    46    47    48    49    50    51    52    53    54 55    56    57    58    59    60    61    62    63    64    65    66    67    68    69    70    71 72    73    74    75    76    77    78    79    80    81    82    83    84    85    86    87    88 89    90    91    92    93    94    95    96    97    98    99    100 </a:t>
            </a:r>
            <a:endParaRPr lang="cs-CZ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43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413729" y="404664"/>
            <a:ext cx="8352928" cy="325303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cs-CZ" dirty="0" smtClean="0">
                <a:latin typeface="Franklin Gothic Book" panose="020B0503020102020204" pitchFamily="34" charset="0"/>
              </a:rPr>
              <a:t>2    3    4    5    6    7    8    9    10    11    12    13    14    15    16    17    18    19    20    21    22    23    24    25    26    27    28    29    30    31    32    33    34    35    36    37    38    39    40    41    42    43    44    45    46    47    48    49    50    51    52    53    54 55    56    57    58    59    60    61    62    63    64    65    66    67    68    69    70    71 72    73    74    75    76    77    78    79    80    81    82    83    84    85    86    87    88 89    90    91    92    93    94    95    96    97    98    99    100 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37131" y="3967797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latin typeface="Franklin Gothic Book" panose="020B0503020102020204" pitchFamily="34" charset="0"/>
              </a:rPr>
              <a:t>Toto prvočíslo v tabulce ponechal, vypálil však horkou jehlou všechny následující násobky dvou. Dalším prvočíslem v tabulce bylo číslo 3. To opět ponechal a vypálil všechny dosud nevypálené násobky čísla 3. Tímto způsobem postupoval tak dlouho, až mu v tabulce zbyla jen všechna prvočísla. Tabulka byla tak děravá, že připomínala síto, proto tuto metodu nazýváme </a:t>
            </a:r>
            <a:r>
              <a:rPr lang="cs-CZ" i="1" dirty="0" err="1" smtClean="0">
                <a:latin typeface="Franklin Gothic Book" panose="020B0503020102020204" pitchFamily="34" charset="0"/>
              </a:rPr>
              <a:t>Eratosthenovo</a:t>
            </a:r>
            <a:r>
              <a:rPr lang="cs-CZ" i="1" dirty="0" smtClean="0">
                <a:latin typeface="Franklin Gothic Book" panose="020B0503020102020204" pitchFamily="34" charset="0"/>
              </a:rPr>
              <a:t> síto</a:t>
            </a:r>
            <a:r>
              <a:rPr lang="cs-CZ" dirty="0" smtClean="0">
                <a:latin typeface="Franklin Gothic Book" panose="020B0503020102020204" pitchFamily="34" charset="0"/>
              </a:rPr>
              <a:t>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4" name="Ovál 3"/>
          <p:cNvSpPr/>
          <p:nvPr/>
        </p:nvSpPr>
        <p:spPr>
          <a:xfrm>
            <a:off x="1133809" y="56511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4413595" y="573381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3347864" y="56511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555875" y="573381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1890632" y="56511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1963404" y="107755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951436" y="107755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7884368" y="107755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968498" y="2204864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/>
          <p:cNvSpPr/>
          <p:nvPr/>
        </p:nvSpPr>
        <p:spPr>
          <a:xfrm>
            <a:off x="996207" y="163191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518943" y="2708920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518943" y="2204864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518943" y="163191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518943" y="107755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5868144" y="56511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2954225" y="573381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8316416" y="56511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7308304" y="56511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6372200" y="56511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5364088" y="573381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/>
          <p:cNvSpPr/>
          <p:nvPr/>
        </p:nvSpPr>
        <p:spPr>
          <a:xfrm>
            <a:off x="1963404" y="2708920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/>
          <p:cNvSpPr/>
          <p:nvPr/>
        </p:nvSpPr>
        <p:spPr>
          <a:xfrm>
            <a:off x="1512985" y="2708920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1512985" y="2204864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/>
          <p:cNvSpPr/>
          <p:nvPr/>
        </p:nvSpPr>
        <p:spPr>
          <a:xfrm>
            <a:off x="1423370" y="1631918"/>
            <a:ext cx="46726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/>
          <p:cNvSpPr/>
          <p:nvPr/>
        </p:nvSpPr>
        <p:spPr>
          <a:xfrm>
            <a:off x="7412285" y="107755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6818195" y="1077558"/>
            <a:ext cx="431378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6386348" y="107755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5888998" y="107755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4932040" y="107755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3923928" y="107755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3470636" y="107755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2954225" y="107755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2458226" y="107755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7884368" y="2204864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6889868" y="2204864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5895637" y="2204864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ál 40"/>
          <p:cNvSpPr/>
          <p:nvPr/>
        </p:nvSpPr>
        <p:spPr>
          <a:xfrm>
            <a:off x="4907389" y="2204864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3923928" y="2204864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ál 42"/>
          <p:cNvSpPr/>
          <p:nvPr/>
        </p:nvSpPr>
        <p:spPr>
          <a:xfrm>
            <a:off x="2954225" y="2204864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1980172" y="2204864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8316415" y="1631918"/>
            <a:ext cx="450241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7308304" y="1631918"/>
            <a:ext cx="392013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6386348" y="163191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>
            <a:off x="5368174" y="1631918"/>
            <a:ext cx="42796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ál 48"/>
          <p:cNvSpPr/>
          <p:nvPr/>
        </p:nvSpPr>
        <p:spPr>
          <a:xfrm>
            <a:off x="4446177" y="163191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ál 49"/>
          <p:cNvSpPr/>
          <p:nvPr/>
        </p:nvSpPr>
        <p:spPr>
          <a:xfrm>
            <a:off x="3470636" y="163191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/>
          <p:cNvSpPr/>
          <p:nvPr/>
        </p:nvSpPr>
        <p:spPr>
          <a:xfrm>
            <a:off x="2458226" y="163191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/>
          <p:cNvSpPr/>
          <p:nvPr/>
        </p:nvSpPr>
        <p:spPr>
          <a:xfrm>
            <a:off x="7360294" y="2708920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6359875" y="2708920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5379616" y="2708920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4402798" y="2708920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/>
          <p:cNvSpPr/>
          <p:nvPr/>
        </p:nvSpPr>
        <p:spPr>
          <a:xfrm>
            <a:off x="3451489" y="2708920"/>
            <a:ext cx="294854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2954225" y="3297659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vál 57"/>
          <p:cNvSpPr/>
          <p:nvPr/>
        </p:nvSpPr>
        <p:spPr>
          <a:xfrm>
            <a:off x="1963404" y="3297659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977468" y="3297659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8316416" y="270243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Ovál 60"/>
          <p:cNvSpPr/>
          <p:nvPr/>
        </p:nvSpPr>
        <p:spPr>
          <a:xfrm>
            <a:off x="6895475" y="163191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vál 61"/>
          <p:cNvSpPr/>
          <p:nvPr/>
        </p:nvSpPr>
        <p:spPr>
          <a:xfrm>
            <a:off x="3924221" y="163191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ál 62"/>
          <p:cNvSpPr/>
          <p:nvPr/>
        </p:nvSpPr>
        <p:spPr>
          <a:xfrm>
            <a:off x="5895636" y="3297659"/>
            <a:ext cx="476563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vál 63"/>
          <p:cNvSpPr/>
          <p:nvPr/>
        </p:nvSpPr>
        <p:spPr>
          <a:xfrm>
            <a:off x="4932040" y="3297659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ál 64"/>
          <p:cNvSpPr/>
          <p:nvPr/>
        </p:nvSpPr>
        <p:spPr>
          <a:xfrm>
            <a:off x="3923928" y="3311791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vál 65"/>
          <p:cNvSpPr/>
          <p:nvPr/>
        </p:nvSpPr>
        <p:spPr>
          <a:xfrm>
            <a:off x="5438139" y="3297659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vál 66"/>
          <p:cNvSpPr/>
          <p:nvPr/>
        </p:nvSpPr>
        <p:spPr>
          <a:xfrm>
            <a:off x="2458226" y="3297659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vál 67"/>
          <p:cNvSpPr/>
          <p:nvPr/>
        </p:nvSpPr>
        <p:spPr>
          <a:xfrm>
            <a:off x="7884368" y="270910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Ovál 68"/>
          <p:cNvSpPr/>
          <p:nvPr/>
        </p:nvSpPr>
        <p:spPr>
          <a:xfrm>
            <a:off x="4907389" y="270243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ál 69"/>
          <p:cNvSpPr/>
          <p:nvPr/>
        </p:nvSpPr>
        <p:spPr>
          <a:xfrm>
            <a:off x="7412285" y="2204864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vál 70"/>
          <p:cNvSpPr/>
          <p:nvPr/>
        </p:nvSpPr>
        <p:spPr>
          <a:xfrm>
            <a:off x="4446177" y="2204864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Ovál 71"/>
          <p:cNvSpPr/>
          <p:nvPr/>
        </p:nvSpPr>
        <p:spPr>
          <a:xfrm>
            <a:off x="2954225" y="270243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Ovál 72"/>
          <p:cNvSpPr/>
          <p:nvPr/>
        </p:nvSpPr>
        <p:spPr>
          <a:xfrm>
            <a:off x="5895637" y="163191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/>
          <p:cNvSpPr/>
          <p:nvPr/>
        </p:nvSpPr>
        <p:spPr>
          <a:xfrm>
            <a:off x="5383954" y="2204864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Ovál 74"/>
          <p:cNvSpPr/>
          <p:nvPr/>
        </p:nvSpPr>
        <p:spPr>
          <a:xfrm>
            <a:off x="6884576" y="270243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vál 75"/>
          <p:cNvSpPr/>
          <p:nvPr/>
        </p:nvSpPr>
        <p:spPr>
          <a:xfrm>
            <a:off x="3451489" y="3297659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Ovál 79"/>
          <p:cNvSpPr/>
          <p:nvPr/>
        </p:nvSpPr>
        <p:spPr>
          <a:xfrm>
            <a:off x="1512985" y="3311791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Ovál 80"/>
          <p:cNvSpPr/>
          <p:nvPr/>
        </p:nvSpPr>
        <p:spPr>
          <a:xfrm>
            <a:off x="2469668" y="2709108"/>
            <a:ext cx="288032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1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80" grpId="0" animBg="1"/>
      <p:bldP spid="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Příklady k ověření znalostí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83568" y="1124744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1. Doplňte slovem „násobek“ nebo „dělitel“ následující věty tak, aby byly pravdivé: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dirty="0" smtClean="0">
                <a:latin typeface="Franklin Gothic Book" panose="020B0503020102020204" pitchFamily="34" charset="0"/>
              </a:rPr>
              <a:t>Číslo 8 je __________ čísla 56.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dirty="0" smtClean="0">
                <a:latin typeface="Franklin Gothic Book" panose="020B0503020102020204" pitchFamily="34" charset="0"/>
              </a:rPr>
              <a:t>Číslo 38 je __________ čísla 2.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dirty="0" smtClean="0">
                <a:latin typeface="Franklin Gothic Book" panose="020B0503020102020204" pitchFamily="34" charset="0"/>
              </a:rPr>
              <a:t>Číslo 80 je __________ čísla 20.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cs-CZ" dirty="0" smtClean="0">
                <a:latin typeface="Franklin Gothic Book" panose="020B0503020102020204" pitchFamily="34" charset="0"/>
              </a:rPr>
              <a:t>Číslo 20 je __________ čísla 60.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2. Ukažte, že jsou složená čísla 24, 28, 55, 91 a napište každé z nich jako součin dvou menších čísel.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3. Zkoumejte, která z čísel 41, 48, 57, 59, 89, 93 jsou složená a která jsou prvočísla. Nedívejte se na </a:t>
            </a:r>
            <a:r>
              <a:rPr lang="cs-CZ" dirty="0" err="1" smtClean="0">
                <a:latin typeface="Franklin Gothic Book" panose="020B0503020102020204" pitchFamily="34" charset="0"/>
              </a:rPr>
              <a:t>Eratotshenovo</a:t>
            </a:r>
            <a:r>
              <a:rPr lang="cs-CZ" dirty="0" smtClean="0">
                <a:latin typeface="Franklin Gothic Book" panose="020B0503020102020204" pitchFamily="34" charset="0"/>
              </a:rPr>
              <a:t> síto, pouze si své zjištění poté zkontrolujte.</a:t>
            </a:r>
            <a:endParaRPr lang="cs-CZ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90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erodynamik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1070</TotalTime>
  <Words>662</Words>
  <Application>Microsoft Office PowerPoint</Application>
  <PresentationFormat>Předvádění na obrazovce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44</cp:revision>
  <dcterms:created xsi:type="dcterms:W3CDTF">2014-01-08T20:11:12Z</dcterms:created>
  <dcterms:modified xsi:type="dcterms:W3CDTF">2014-05-11T15:32:23Z</dcterms:modified>
</cp:coreProperties>
</file>