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1D2B3-C0F5-4A17-8DE9-545DDB6DB7E3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C6D30-873F-457F-B6DA-53E53D4918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C6D30-873F-457F-B6DA-53E53D4918A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9D1F951-F46D-406D-A1ED-1C1748AB279A}" type="datetimeFigureOut">
              <a:rPr lang="cs-CZ" smtClean="0"/>
              <a:pPr/>
              <a:t>10.6.2015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228236-0DE2-42B8-A65A-AE587D343A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ommons.wikimedia.org/wiki/File:Dog_anatomy_anterior_view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Dog_nose2.jpg" TargetMode="External"/><Relationship Id="rId7" Type="http://schemas.openxmlformats.org/officeDocument/2006/relationships/image" Target="../media/image1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commons.wikimedia.org/wiki/File:Eye_of_a_dog.jpg" TargetMode="Externa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hyperlink" Target="http://commons.wikimedia.org/wiki/File:Hod.ParkWelski-hod.JanKaminski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88024" y="5949280"/>
            <a:ext cx="4064496" cy="46558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9600" dirty="0" smtClean="0"/>
              <a:t>Psi</a:t>
            </a:r>
            <a:endParaRPr lang="cs-CZ" sz="9600" dirty="0"/>
          </a:p>
        </p:txBody>
      </p:sp>
      <p:pic>
        <p:nvPicPr>
          <p:cNvPr id="89090" name="Picture 2" descr="Psí mazlíčci (19 fotek) - obrázek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3145051" cy="426610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Vrozené chování - Temperament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3554" name="Picture 2" descr="http://upload.wikimedia.org/wikipedia/commons/thumb/d/d5/TemperamentCS.svg/800px-TemperamentC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234" y="1700808"/>
            <a:ext cx="8832766" cy="419556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Teritoriální chování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                   </a:t>
            </a:r>
            <a:endParaRPr lang="cs-CZ" dirty="0"/>
          </a:p>
        </p:txBody>
      </p:sp>
      <p:pic>
        <p:nvPicPr>
          <p:cNvPr id="24580" name="Picture 4" descr="http://upload.wikimedia.org/wikipedia/commons/thumb/8/81/Christine%27s_Grandparents_25-03-2007_15-49-04.jpg/800px-Christine%27s_Grandparents_25-03-2007_15-49-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6600825" cy="494347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Nemoci psů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Virová hepatitida</a:t>
            </a:r>
          </a:p>
          <a:p>
            <a:endParaRPr lang="cs-CZ" dirty="0" smtClean="0"/>
          </a:p>
          <a:p>
            <a:r>
              <a:rPr lang="cs-CZ" dirty="0" smtClean="0"/>
              <a:t>Leptospiróza</a:t>
            </a:r>
          </a:p>
          <a:p>
            <a:endParaRPr lang="cs-CZ" dirty="0" smtClean="0"/>
          </a:p>
          <a:p>
            <a:r>
              <a:rPr lang="cs-CZ" dirty="0" smtClean="0"/>
              <a:t>Vzteklina</a:t>
            </a:r>
          </a:p>
          <a:p>
            <a:endParaRPr lang="cs-CZ" dirty="0" smtClean="0"/>
          </a:p>
          <a:p>
            <a:r>
              <a:rPr lang="cs-CZ" dirty="0" smtClean="0"/>
              <a:t>Psinka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5602" name="Picture 2" descr="www.lekarnickanacestu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484784"/>
            <a:ext cx="1757092" cy="1182241"/>
          </a:xfrm>
          <a:prstGeom prst="rect">
            <a:avLst/>
          </a:prstGeom>
          <a:noFill/>
        </p:spPr>
      </p:pic>
      <p:pic>
        <p:nvPicPr>
          <p:cNvPr id="25604" name="Picture 4" descr="hobby.idnes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212976"/>
            <a:ext cx="1872208" cy="1259696"/>
          </a:xfrm>
          <a:prstGeom prst="rect">
            <a:avLst/>
          </a:prstGeom>
          <a:noFill/>
        </p:spPr>
      </p:pic>
      <p:pic>
        <p:nvPicPr>
          <p:cNvPr id="25606" name="Picture 6" descr="www.novinky.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996952"/>
            <a:ext cx="2160240" cy="1453495"/>
          </a:xfrm>
          <a:prstGeom prst="rect">
            <a:avLst/>
          </a:prstGeom>
          <a:noFill/>
        </p:spPr>
      </p:pic>
      <p:cxnSp>
        <p:nvCxnSpPr>
          <p:cNvPr id="10" name="Přímá spojovací šipka 9"/>
          <p:cNvCxnSpPr/>
          <p:nvPr/>
        </p:nvCxnSpPr>
        <p:spPr>
          <a:xfrm flipH="1" flipV="1">
            <a:off x="2915816" y="1988840"/>
            <a:ext cx="864096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H="1" flipV="1">
            <a:off x="2123728" y="3717032"/>
            <a:ext cx="936104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flipH="1">
            <a:off x="1835696" y="4509120"/>
            <a:ext cx="3888432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Zdroje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57200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[www.</a:t>
            </a:r>
            <a:r>
              <a:rPr lang="cs-CZ" dirty="0" err="1" smtClean="0"/>
              <a:t>wikipedie.cz</a:t>
            </a:r>
            <a:r>
              <a:rPr lang="cs-CZ" sz="2400" dirty="0" smtClean="0"/>
              <a:t>/Pes domácí]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[www.seznam.cz/obrázky/psi]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[www.</a:t>
            </a:r>
            <a:r>
              <a:rPr lang="cs-CZ" sz="2400" dirty="0" err="1" smtClean="0"/>
              <a:t>odlibenskelodenice</a:t>
            </a:r>
            <a:r>
              <a:rPr lang="cs-CZ" sz="2400" dirty="0" smtClean="0"/>
              <a:t>/články/kryti a porod]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[www.</a:t>
            </a:r>
            <a:r>
              <a:rPr lang="cs-CZ" sz="2400" dirty="0" err="1" smtClean="0"/>
              <a:t>mamepsa.wobo.cz</a:t>
            </a:r>
            <a:r>
              <a:rPr lang="cs-CZ" sz="2400" dirty="0" smtClean="0"/>
              <a:t>/</a:t>
            </a:r>
            <a:r>
              <a:rPr lang="cs-CZ" sz="2400" dirty="0" err="1" smtClean="0"/>
              <a:t>pareni</a:t>
            </a:r>
            <a:r>
              <a:rPr lang="cs-CZ" sz="2400" dirty="0" smtClean="0"/>
              <a:t>]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Zápis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Domestikovaná šelma</a:t>
            </a:r>
          </a:p>
          <a:p>
            <a:endParaRPr lang="cs-CZ" dirty="0" smtClean="0"/>
          </a:p>
          <a:p>
            <a:r>
              <a:rPr lang="cs-CZ" dirty="0" smtClean="0"/>
              <a:t>271-282 kostí v celém těle</a:t>
            </a:r>
          </a:p>
          <a:p>
            <a:endParaRPr lang="cs-CZ" dirty="0" smtClean="0"/>
          </a:p>
          <a:p>
            <a:r>
              <a:rPr lang="cs-CZ" dirty="0" smtClean="0"/>
              <a:t>Celosvět. Populace psů : 500 miliónů</a:t>
            </a:r>
          </a:p>
          <a:p>
            <a:endParaRPr lang="cs-CZ" dirty="0" smtClean="0"/>
          </a:p>
          <a:p>
            <a:r>
              <a:rPr lang="cs-CZ" dirty="0" smtClean="0"/>
              <a:t>Dospělý pes 42 zubů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Březost : 63 dní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Obrázky</a:t>
            </a:r>
            <a:endParaRPr lang="cs-CZ" sz="4400" dirty="0">
              <a:solidFill>
                <a:schemeClr val="accent1"/>
              </a:solidFill>
            </a:endParaRPr>
          </a:p>
        </p:txBody>
      </p:sp>
      <p:pic>
        <p:nvPicPr>
          <p:cNvPr id="31746" name="Picture 2" descr="sranda.kdecoje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2160240" cy="3120347"/>
          </a:xfrm>
          <a:prstGeom prst="rect">
            <a:avLst/>
          </a:prstGeom>
          <a:noFill/>
        </p:spPr>
      </p:pic>
      <p:pic>
        <p:nvPicPr>
          <p:cNvPr id="31748" name="Picture 4" descr="www.livre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484784"/>
            <a:ext cx="3238500" cy="2162175"/>
          </a:xfrm>
          <a:prstGeom prst="rect">
            <a:avLst/>
          </a:prstGeom>
          <a:noFill/>
        </p:spPr>
      </p:pic>
      <p:pic>
        <p:nvPicPr>
          <p:cNvPr id="31750" name="Picture 6" descr="www.cz-pes.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077072"/>
            <a:ext cx="3238500" cy="2162175"/>
          </a:xfrm>
          <a:prstGeom prst="rect">
            <a:avLst/>
          </a:prstGeom>
          <a:noFill/>
        </p:spPr>
      </p:pic>
      <p:pic>
        <p:nvPicPr>
          <p:cNvPr id="31752" name="Picture 8" descr="zvirata.inzertplus.c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1268760"/>
            <a:ext cx="1800200" cy="2600289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534400" cy="758952"/>
          </a:xfrm>
        </p:spPr>
        <p:txBody>
          <a:bodyPr>
            <a:noAutofit/>
          </a:bodyPr>
          <a:lstStyle/>
          <a:p>
            <a:r>
              <a:rPr lang="cs-CZ" sz="8800" dirty="0" smtClean="0">
                <a:solidFill>
                  <a:schemeClr val="accent1"/>
                </a:solidFill>
              </a:rPr>
              <a:t>Děkuji za pozornost</a:t>
            </a:r>
            <a:endParaRPr lang="cs-CZ" sz="8800" dirty="0">
              <a:solidFill>
                <a:schemeClr val="accent1"/>
              </a:solidFill>
            </a:endParaRPr>
          </a:p>
        </p:txBody>
      </p:sp>
      <p:pic>
        <p:nvPicPr>
          <p:cNvPr id="26626" name="Picture 2" descr="www.bud-cool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780928"/>
            <a:ext cx="4896544" cy="326916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Něco málo o psovi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 Domestikovaná šelma</a:t>
            </a:r>
          </a:p>
          <a:p>
            <a:endParaRPr lang="cs-CZ" dirty="0" smtClean="0"/>
          </a:p>
          <a:p>
            <a:r>
              <a:rPr lang="cs-CZ" dirty="0" smtClean="0"/>
              <a:t>Min. 14 tisíc let – doprovázení člověka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Celosvět. populace psů :   500 mil.</a:t>
            </a:r>
            <a:endParaRPr lang="cs-CZ" dirty="0"/>
          </a:p>
        </p:txBody>
      </p:sp>
      <p:pic>
        <p:nvPicPr>
          <p:cNvPr id="1026" name="Picture 2" descr="www.profilek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149080"/>
            <a:ext cx="3238500" cy="21621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Užitečnost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 lovu</a:t>
            </a:r>
          </a:p>
          <a:p>
            <a:endParaRPr lang="cs-CZ" dirty="0" smtClean="0"/>
          </a:p>
          <a:p>
            <a:r>
              <a:rPr lang="cs-CZ" dirty="0" smtClean="0"/>
              <a:t>Při nahnání stád </a:t>
            </a:r>
          </a:p>
          <a:p>
            <a:endParaRPr lang="cs-CZ" dirty="0" smtClean="0"/>
          </a:p>
          <a:p>
            <a:r>
              <a:rPr lang="cs-CZ" dirty="0" smtClean="0"/>
              <a:t>Na hlídání domu</a:t>
            </a:r>
          </a:p>
          <a:p>
            <a:endParaRPr lang="cs-CZ" dirty="0" smtClean="0"/>
          </a:p>
          <a:p>
            <a:r>
              <a:rPr lang="cs-CZ" dirty="0" smtClean="0"/>
              <a:t>Pro zábavu</a:t>
            </a:r>
          </a:p>
          <a:p>
            <a:endParaRPr lang="cs-CZ" dirty="0" smtClean="0"/>
          </a:p>
          <a:p>
            <a:r>
              <a:rPr lang="cs-CZ" dirty="0" smtClean="0"/>
              <a:t>K přepravě nákladů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90114" name="Picture 2" descr="www.wss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340768"/>
            <a:ext cx="2696335" cy="1800200"/>
          </a:xfrm>
          <a:prstGeom prst="rect">
            <a:avLst/>
          </a:prstGeom>
          <a:noFill/>
        </p:spPr>
      </p:pic>
      <p:pic>
        <p:nvPicPr>
          <p:cNvPr id="1026" name="Picture 2" descr="www.mundo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861048"/>
            <a:ext cx="2664296" cy="177881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Popis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Štíhlé, svalnaté tělo</a:t>
            </a:r>
          </a:p>
          <a:p>
            <a:r>
              <a:rPr lang="cs-CZ" dirty="0" smtClean="0"/>
              <a:t>Mohutný hrudník</a:t>
            </a:r>
          </a:p>
          <a:p>
            <a:r>
              <a:rPr lang="cs-CZ" dirty="0" smtClean="0"/>
              <a:t>Svalnatý krk</a:t>
            </a:r>
          </a:p>
          <a:p>
            <a:r>
              <a:rPr lang="cs-CZ" dirty="0" smtClean="0"/>
              <a:t>Hlava : prodlouž. čenich. Partie</a:t>
            </a:r>
          </a:p>
          <a:p>
            <a:r>
              <a:rPr lang="cs-CZ" dirty="0" smtClean="0"/>
              <a:t>Malé oči</a:t>
            </a:r>
          </a:p>
          <a:p>
            <a:r>
              <a:rPr lang="cs-CZ" dirty="0" smtClean="0"/>
              <a:t>Pevné drápy</a:t>
            </a:r>
          </a:p>
          <a:p>
            <a:r>
              <a:rPr lang="cs-CZ" dirty="0" smtClean="0"/>
              <a:t>Ocas : středně dlouhý</a:t>
            </a:r>
          </a:p>
          <a:p>
            <a:endParaRPr lang="cs-CZ" dirty="0"/>
          </a:p>
        </p:txBody>
      </p:sp>
      <p:pic>
        <p:nvPicPr>
          <p:cNvPr id="17412" name="Picture 4" descr="http://upload.wikimedia.org/wikipedia/commons/thumb/b/bc/Types_of_dog_heads.svg/640px-Types_of_dog_head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980728"/>
            <a:ext cx="3923928" cy="554468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Anatomie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Kostra : 271-282 kostí</a:t>
            </a:r>
          </a:p>
          <a:p>
            <a:r>
              <a:rPr lang="cs-CZ" dirty="0" smtClean="0"/>
              <a:t>Tři hlavní části psa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Dosp. Pes 42 zubů</a:t>
            </a:r>
          </a:p>
          <a:p>
            <a:r>
              <a:rPr lang="cs-CZ" dirty="0" smtClean="0"/>
              <a:t>Štěně 28 mléč. Zubů</a:t>
            </a:r>
          </a:p>
          <a:p>
            <a:endParaRPr lang="cs-CZ" dirty="0" smtClean="0"/>
          </a:p>
          <a:p>
            <a:r>
              <a:rPr lang="cs-CZ" dirty="0" smtClean="0"/>
              <a:t>Skus nůžkový</a:t>
            </a:r>
          </a:p>
          <a:p>
            <a:r>
              <a:rPr lang="cs-CZ" dirty="0" smtClean="0"/>
              <a:t>Zkrác. čenich -  předkus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9458" name="Picture 2" descr="http://upload.wikimedia.org/wikipedia/commons/thumb/6/64/Dog_anatomy_anterior_view.jpg/220px-Dog_anatomy_anterior_view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412776"/>
            <a:ext cx="3456384" cy="417908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94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Chrup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8434" name="Picture 2" descr="http://upload.wikimedia.org/wikipedia/commons/9/97/Chrup_psa_%C4%8Desk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84784"/>
            <a:ext cx="7128792" cy="504056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Vzhled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Hlava 2 celky -  mozkovna, čenich. Partie</a:t>
            </a:r>
          </a:p>
          <a:p>
            <a:r>
              <a:rPr lang="cs-CZ" dirty="0" smtClean="0"/>
              <a:t>Tělo – </a:t>
            </a:r>
          </a:p>
          <a:p>
            <a:r>
              <a:rPr lang="cs-CZ" dirty="0" smtClean="0"/>
              <a:t>Smysly – čich, sluch, zrak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20482" name="Picture 2" descr="http://upload.wikimedia.org/wikipedia/commons/thumb/7/75/Postoj.png/640px-Postoj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268760"/>
            <a:ext cx="2808312" cy="4097763"/>
          </a:xfrm>
          <a:prstGeom prst="rect">
            <a:avLst/>
          </a:prstGeom>
          <a:noFill/>
        </p:spPr>
      </p:pic>
      <p:pic>
        <p:nvPicPr>
          <p:cNvPr id="20484" name="Picture 4" descr="http://upload.wikimedia.org/wikipedia/commons/thumb/2/2b/Dog_nose2.jpg/220px-Dog_nose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284984"/>
            <a:ext cx="2095500" cy="2352675"/>
          </a:xfrm>
          <a:prstGeom prst="rect">
            <a:avLst/>
          </a:prstGeom>
          <a:noFill/>
        </p:spPr>
      </p:pic>
      <p:pic>
        <p:nvPicPr>
          <p:cNvPr id="20486" name="Picture 6" descr="http://upload.wikimedia.org/wikipedia/commons/thumb/4/42/Eye_of_a_dog.jpg/220px-Eye_of_a_dog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4293096"/>
            <a:ext cx="2957636" cy="1976239"/>
          </a:xfrm>
          <a:prstGeom prst="rect">
            <a:avLst/>
          </a:prstGeom>
          <a:noFill/>
        </p:spPr>
      </p:pic>
      <p:pic>
        <p:nvPicPr>
          <p:cNvPr id="20490" name="Picture 10" descr="www.psi-poradna.estra..."/>
          <p:cNvPicPr>
            <a:picLocks noChangeAspect="1" noChangeArrowheads="1"/>
          </p:cNvPicPr>
          <p:nvPr/>
        </p:nvPicPr>
        <p:blipFill>
          <a:blip r:embed="rId7" cstate="print"/>
          <a:srcRect r="-3448" b="73740"/>
          <a:stretch>
            <a:fillRect/>
          </a:stretch>
        </p:blipFill>
        <p:spPr bwMode="auto">
          <a:xfrm>
            <a:off x="2627784" y="4149080"/>
            <a:ext cx="3338553" cy="122413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Srst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Dlouhá srst s podsadou ( Hovawart)</a:t>
            </a:r>
          </a:p>
          <a:p>
            <a:r>
              <a:rPr lang="cs-CZ" dirty="0" smtClean="0"/>
              <a:t> Hladkostrtá ( Jezevčík )</a:t>
            </a:r>
          </a:p>
          <a:p>
            <a:r>
              <a:rPr lang="cs-CZ" dirty="0" smtClean="0"/>
              <a:t>Hedvábná srst </a:t>
            </a:r>
          </a:p>
          <a:p>
            <a:pPr>
              <a:buNone/>
            </a:pPr>
            <a:r>
              <a:rPr lang="cs-CZ" dirty="0" smtClean="0"/>
              <a:t>    ( Jorkšír ) </a:t>
            </a:r>
          </a:p>
          <a:p>
            <a:r>
              <a:rPr lang="cs-CZ" dirty="0" smtClean="0"/>
              <a:t>Kudrnatá srst ( Pudl )</a:t>
            </a:r>
          </a:p>
          <a:p>
            <a:r>
              <a:rPr lang="cs-CZ" dirty="0" smtClean="0"/>
              <a:t>Hrubá srst ( Elderteriér )</a:t>
            </a:r>
          </a:p>
          <a:p>
            <a:r>
              <a:rPr lang="cs-CZ" dirty="0" smtClean="0"/>
              <a:t>Zvláštní srst ( Komodor )</a:t>
            </a:r>
          </a:p>
          <a:p>
            <a:r>
              <a:rPr lang="cs-CZ" dirty="0" smtClean="0"/>
              <a:t>Bezsrstý ( Peruánský naháč )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21506" name="Picture 2" descr="http://upload.wikimedia.org/wikipedia/commons/thumb/4/4c/Helos_11.jpg/120px-Helos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04664"/>
            <a:ext cx="2016224" cy="1512168"/>
          </a:xfrm>
          <a:prstGeom prst="rect">
            <a:avLst/>
          </a:prstGeom>
          <a:noFill/>
        </p:spPr>
      </p:pic>
      <p:pic>
        <p:nvPicPr>
          <p:cNvPr id="21508" name="Picture 4" descr="http://upload.wikimedia.org/wikipedia/commons/thumb/2/27/Short-haired-Dachshund.jpg/120px-Short-haired-Dachshun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556792"/>
            <a:ext cx="1944216" cy="1458162"/>
          </a:xfrm>
          <a:prstGeom prst="rect">
            <a:avLst/>
          </a:prstGeom>
          <a:noFill/>
        </p:spPr>
      </p:pic>
      <p:pic>
        <p:nvPicPr>
          <p:cNvPr id="21510" name="Picture 6" descr="http://upload.wikimedia.org/wikipedia/commons/thumb/f/f6/Yorkshire_teriery_522.jpg/120px-Yorkshire_teriery_52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204864"/>
            <a:ext cx="1673258" cy="1352550"/>
          </a:xfrm>
          <a:prstGeom prst="rect">
            <a:avLst/>
          </a:prstGeom>
          <a:noFill/>
        </p:spPr>
      </p:pic>
      <p:pic>
        <p:nvPicPr>
          <p:cNvPr id="21512" name="Picture 8" descr="http://upload.wikimedia.org/wikipedia/commons/thumb/c/c7/Miniature_Poodle_stacked.jpg/120px-Miniature_Poodle_stacke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3212976"/>
            <a:ext cx="1728192" cy="1641782"/>
          </a:xfrm>
          <a:prstGeom prst="rect">
            <a:avLst/>
          </a:prstGeom>
          <a:noFill/>
        </p:spPr>
      </p:pic>
      <p:pic>
        <p:nvPicPr>
          <p:cNvPr id="21514" name="Picture 10" descr="http://upload.wikimedia.org/wikipedia/commons/thumb/a/a1/Airedale-terrier-charles14m.jpg/120px-Airedale-terrier-charles14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429000"/>
            <a:ext cx="1728192" cy="1454561"/>
          </a:xfrm>
          <a:prstGeom prst="rect">
            <a:avLst/>
          </a:prstGeom>
          <a:noFill/>
        </p:spPr>
      </p:pic>
      <p:pic>
        <p:nvPicPr>
          <p:cNvPr id="21516" name="Picture 12" descr="http://upload.wikimedia.org/wikipedia/commons/thumb/8/8b/Komondor_delvin.jpg/113px-Komondor_delvi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4293096"/>
            <a:ext cx="1440160" cy="1529373"/>
          </a:xfrm>
          <a:prstGeom prst="rect">
            <a:avLst/>
          </a:prstGeom>
          <a:noFill/>
        </p:spPr>
      </p:pic>
      <p:pic>
        <p:nvPicPr>
          <p:cNvPr id="21518" name="Picture 14" descr="http://upload.wikimedia.org/wikipedia/commons/thumb/3/37/PeruvianDog.jpg/120px-PeruvianDo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280" y="4941168"/>
            <a:ext cx="1800200" cy="135015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1"/>
                </a:solidFill>
              </a:rPr>
              <a:t>Rozmnožování</a:t>
            </a:r>
            <a:endParaRPr lang="cs-CZ" sz="44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Říje: Feny- dosp. v 7 až 12 měsíci</a:t>
            </a:r>
          </a:p>
          <a:p>
            <a:r>
              <a:rPr lang="cs-CZ" dirty="0" smtClean="0"/>
              <a:t>Páření: 1) Předehra</a:t>
            </a:r>
          </a:p>
          <a:p>
            <a:pPr>
              <a:buNone/>
            </a:pPr>
            <a:r>
              <a:rPr lang="cs-CZ" dirty="0" smtClean="0"/>
              <a:t>                  2) Akt páření</a:t>
            </a:r>
          </a:p>
          <a:p>
            <a:pPr>
              <a:buNone/>
            </a:pPr>
            <a:r>
              <a:rPr lang="cs-CZ" dirty="0" smtClean="0"/>
              <a:t>                  3) Svázání</a:t>
            </a:r>
          </a:p>
          <a:p>
            <a:r>
              <a:rPr lang="cs-CZ" dirty="0" smtClean="0"/>
              <a:t>Březost: 63 dní</a:t>
            </a:r>
          </a:p>
          <a:p>
            <a:r>
              <a:rPr lang="cs-CZ" dirty="0" smtClean="0"/>
              <a:t>Porod: 6-12 h</a:t>
            </a:r>
          </a:p>
          <a:p>
            <a:r>
              <a:rPr lang="cs-CZ" dirty="0" smtClean="0"/>
              <a:t>Štěně: slepá, hluchá, nevyvinutý čich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22530" name="Picture 2" descr="http://upload.wikimedia.org/wikipedia/commons/a/a1/Canine_reproduc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268760"/>
            <a:ext cx="3419872" cy="3241055"/>
          </a:xfrm>
          <a:prstGeom prst="rect">
            <a:avLst/>
          </a:prstGeom>
          <a:noFill/>
        </p:spPr>
      </p:pic>
      <p:pic>
        <p:nvPicPr>
          <p:cNvPr id="22532" name="Picture 4" descr="http://upload.wikimedia.org/wikipedia/commons/thumb/8/83/Hod.ParkWelski-hod.JanKaminski.jpg/220px-Hod.ParkWelski-hod.JanKaminski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4581128"/>
            <a:ext cx="2664296" cy="181656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214</TotalTime>
  <Words>247</Words>
  <Application>Microsoft Office PowerPoint</Application>
  <PresentationFormat>Předvádění na obrazovce (4:3)</PresentationFormat>
  <Paragraphs>96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Administrativní</vt:lpstr>
      <vt:lpstr>Psi</vt:lpstr>
      <vt:lpstr>Něco málo o psovi</vt:lpstr>
      <vt:lpstr>Užitečnost</vt:lpstr>
      <vt:lpstr>Popis</vt:lpstr>
      <vt:lpstr>Anatomie</vt:lpstr>
      <vt:lpstr>Chrup</vt:lpstr>
      <vt:lpstr>Vzhled</vt:lpstr>
      <vt:lpstr>Srst</vt:lpstr>
      <vt:lpstr>Rozmnožování</vt:lpstr>
      <vt:lpstr>Vrozené chování - Temperament</vt:lpstr>
      <vt:lpstr>Teritoriální chování</vt:lpstr>
      <vt:lpstr>Nemoci psů</vt:lpstr>
      <vt:lpstr>Zdroje</vt:lpstr>
      <vt:lpstr>Zápis</vt:lpstr>
      <vt:lpstr>Obrázky</vt:lpstr>
      <vt:lpstr>Děkuji za pozornost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</dc:title>
  <dc:creator>Tereza</dc:creator>
  <cp:lastModifiedBy>Tereza</cp:lastModifiedBy>
  <cp:revision>24</cp:revision>
  <dcterms:created xsi:type="dcterms:W3CDTF">2014-12-28T12:22:04Z</dcterms:created>
  <dcterms:modified xsi:type="dcterms:W3CDTF">2015-06-10T15:14:04Z</dcterms:modified>
</cp:coreProperties>
</file>