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VY_32_INOVACE_07_ROZKLAD_SLOŽENÝCH_ČÍSEL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</a:t>
            </a:r>
            <a:r>
              <a:rPr lang="cs-CZ" sz="1400" i="1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učivem prvočísel, čísel složených a jejich rozkladu na prvočinitele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Příklady k ověření znalostí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48 žáků se á rozdělit do několika pracovních skupin tak, aby všechny skupiny měly stejný počet členů. Který způsoby to zle provést, má-li být v každé skupině minimálně 5 a maximálně 16 žáků?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Najděte nejmenší číslo, které lze rozložit:</a:t>
            </a:r>
          </a:p>
          <a:p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a) na součin dvou prvočísel</a:t>
            </a:r>
          </a:p>
          <a:p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b) na součin dvou různých prvočísel</a:t>
            </a:r>
          </a:p>
          <a:p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c) na součin tří prvočísel</a:t>
            </a:r>
          </a:p>
          <a:p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d) na součin tří různých prvočísel.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Rozložte na prvočinitele číslo 100. Umíte to zpaměti?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Dokážete zpaměti rozložit na prvočinitele čísla 1 000 a 10 000?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Malé opakování na začátek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1. Co je prvočíslo?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31169" y="1562308"/>
            <a:ext cx="5184576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Číslo větší než 1, které není součinem dvou menších čísel.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7439" y="34844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2. Co je číslo složené?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47759" y="3345904"/>
            <a:ext cx="5184576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Číslo, které lze rozložit na součin dvou menších čísel.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6878" y="4509119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Franklin Gothic Book" panose="020B0503020102020204" pitchFamily="34" charset="0"/>
              </a:rPr>
              <a:t>7 	. 	2	 = 	14</a:t>
            </a:r>
            <a:endParaRPr lang="cs-CZ" sz="3200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47245" y="5466937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ČINITEL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55190" y="5479740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ČINITEL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796136" y="5466937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SOUČIN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2561541" y="5066966"/>
            <a:ext cx="0" cy="3730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6446702" y="5093894"/>
            <a:ext cx="0" cy="3730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4450223" y="5093893"/>
            <a:ext cx="0" cy="3730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Oválný popisek 15"/>
          <p:cNvSpPr/>
          <p:nvPr/>
        </p:nvSpPr>
        <p:spPr>
          <a:xfrm>
            <a:off x="46678" y="5019388"/>
            <a:ext cx="1728192" cy="1659368"/>
          </a:xfrm>
          <a:prstGeom prst="wedgeEllipseCallout">
            <a:avLst>
              <a:gd name="adj1" fmla="val 62198"/>
              <a:gd name="adj2" fmla="val -4494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Jak se nazývají jednotlivé členy při násobení?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18" y="5883313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Základní pojmy 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1323791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Franklin Gothic Book" panose="020B0503020102020204" pitchFamily="34" charset="0"/>
              </a:rPr>
              <a:t>12	=	3 . 4		= 	3 . 2 . 2</a:t>
            </a:r>
            <a:endParaRPr lang="cs-CZ" sz="2800" b="1" dirty="0">
              <a:latin typeface="Franklin Gothic Book" panose="020B05030201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025" y="5800724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871700" y="2267580"/>
            <a:ext cx="1080120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prvočíslo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383868" y="2267580"/>
            <a:ext cx="1512168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č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íslo složené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2267580"/>
            <a:ext cx="1368152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prvočísla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5" name="Přímá spojnice se šipkou 14"/>
          <p:cNvCxnSpPr>
            <a:stCxn id="3" idx="0"/>
          </p:cNvCxnSpPr>
          <p:nvPr/>
        </p:nvCxnSpPr>
        <p:spPr>
          <a:xfrm flipV="1">
            <a:off x="2411760" y="1847011"/>
            <a:ext cx="1080120" cy="420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12" idx="0"/>
          </p:cNvCxnSpPr>
          <p:nvPr/>
        </p:nvCxnSpPr>
        <p:spPr>
          <a:xfrm flipV="1">
            <a:off x="4139952" y="1847011"/>
            <a:ext cx="0" cy="420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3" idx="0"/>
          </p:cNvCxnSpPr>
          <p:nvPr/>
        </p:nvCxnSpPr>
        <p:spPr>
          <a:xfrm flipH="1" flipV="1">
            <a:off x="6372200" y="1847011"/>
            <a:ext cx="396044" cy="420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3" idx="0"/>
          </p:cNvCxnSpPr>
          <p:nvPr/>
        </p:nvCxnSpPr>
        <p:spPr>
          <a:xfrm flipV="1">
            <a:off x="6768244" y="1847011"/>
            <a:ext cx="0" cy="420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3" idx="0"/>
          </p:cNvCxnSpPr>
          <p:nvPr/>
        </p:nvCxnSpPr>
        <p:spPr>
          <a:xfrm flipV="1">
            <a:off x="6768244" y="1847011"/>
            <a:ext cx="468052" cy="420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83568" y="3068960"/>
            <a:ext cx="7704856" cy="1200329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Víme, že každé složené číslo se dá rozložit na součin dvou menších čísel. Je-li některý z činitelů složené číslo, lze v rozkladu dále pokračovat  tak dlouho, než složené číslo bude zapsáno jako součin činitelů, které už dál rozkládat není možné  - těmi to činiteli jsou</a:t>
            </a:r>
            <a:r>
              <a:rPr lang="cs-CZ" b="1" dirty="0" smtClean="0">
                <a:latin typeface="Franklin Gothic Book" panose="020B0503020102020204" pitchFamily="34" charset="0"/>
              </a:rPr>
              <a:t> PRVOČÍSLA.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3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12" grpId="0" animBg="1"/>
      <p:bldP spid="1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5859" y="908720"/>
            <a:ext cx="8568952" cy="230832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Každé složené číslo můžeme zapsat jako součin několika prvočísel, přitom některá z nich se v tomto součinu mohou opakovat. Výsledný součin nezávisí na postupu rozkládání a je jediný, pokud nebereme ohled na pořadí činitelů. Tyto činitele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prvočinitele</a:t>
            </a:r>
            <a:r>
              <a:rPr lang="cs-CZ" sz="2400" dirty="0" smtClean="0">
                <a:latin typeface="Franklin Gothic Book" panose="020B0503020102020204" pitchFamily="34" charset="0"/>
              </a:rPr>
              <a:t> daného </a:t>
            </a:r>
            <a:r>
              <a:rPr lang="cs-CZ" sz="2400" dirty="0">
                <a:latin typeface="Franklin Gothic Book" panose="020B0503020102020204" pitchFamily="34" charset="0"/>
              </a:rPr>
              <a:t>s</a:t>
            </a:r>
            <a:r>
              <a:rPr lang="cs-CZ" sz="2400" dirty="0" smtClean="0">
                <a:latin typeface="Franklin Gothic Book" panose="020B0503020102020204" pitchFamily="34" charset="0"/>
              </a:rPr>
              <a:t>loženého čísla a celému součinu říkáme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rozklad</a:t>
            </a:r>
            <a:r>
              <a:rPr lang="cs-CZ" sz="2400" dirty="0" smtClean="0">
                <a:latin typeface="Franklin Gothic Book" panose="020B0503020102020204" pitchFamily="34" charset="0"/>
              </a:rPr>
              <a:t> daného čísla </a:t>
            </a:r>
            <a:r>
              <a:rPr lang="cs-CZ" sz="2400" b="1" dirty="0" smtClean="0">
                <a:latin typeface="Franklin Gothic Book" panose="020B0503020102020204" pitchFamily="34" charset="0"/>
              </a:rPr>
              <a:t>na prvočinitele</a:t>
            </a:r>
            <a:r>
              <a:rPr lang="cs-CZ" sz="2400" dirty="0" smtClean="0">
                <a:latin typeface="Franklin Gothic Book" panose="020B0503020102020204" pitchFamily="34" charset="0"/>
              </a:rPr>
              <a:t>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9359" y="364502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Při rozhodování, zda </a:t>
            </a:r>
            <a:r>
              <a:rPr lang="cs-CZ" sz="2400" i="1" dirty="0" smtClean="0">
                <a:latin typeface="Franklin Gothic Book" panose="020B0503020102020204" pitchFamily="34" charset="0"/>
              </a:rPr>
              <a:t>dvojciferné</a:t>
            </a:r>
            <a:r>
              <a:rPr lang="cs-CZ" sz="2400" dirty="0" smtClean="0">
                <a:latin typeface="Franklin Gothic Book" panose="020B0503020102020204" pitchFamily="34" charset="0"/>
              </a:rPr>
              <a:t> číslo je, nebo není prvočíslo, stačí zkoumat, zda je dělitelné čísly </a:t>
            </a:r>
            <a:r>
              <a:rPr lang="cs-CZ" sz="2400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2, 3, 5, 7</a:t>
            </a:r>
            <a:r>
              <a:rPr lang="cs-CZ" sz="2400" dirty="0" smtClean="0">
                <a:latin typeface="Franklin Gothic Book" panose="020B0503020102020204" pitchFamily="34" charset="0"/>
              </a:rPr>
              <a:t>. Není-li dvojciferné číslo dělitelné žádným z těchto prvočísel, </a:t>
            </a:r>
            <a:r>
              <a:rPr lang="cs-CZ" sz="2400" i="1" u="sng" dirty="0" smtClean="0">
                <a:latin typeface="Franklin Gothic Book" panose="020B0503020102020204" pitchFamily="34" charset="0"/>
              </a:rPr>
              <a:t>pak je prvočíslo</a:t>
            </a:r>
            <a:r>
              <a:rPr lang="cs-CZ" sz="2400" dirty="0" smtClean="0">
                <a:latin typeface="Franklin Gothic Book" panose="020B0503020102020204" pitchFamily="34" charset="0"/>
              </a:rPr>
              <a:t>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35596" y="1196752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Jaký je rozdíl mezi prvočíslem a číslem složeným? Uveďte příklady.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Vyberte z následujících rozkladů ty, které číslo rozkládají na prvočinitele: 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Určete všechna složená čísla menší než 150, která mají ve svém rozkladu prvočíslo 11.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Rozložte na součin prvočinitelů: 66, 75, 84, 88, 90, 100.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35491" y="2923522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 = 2 . 14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55875" y="3352829"/>
            <a:ext cx="18001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135 = 3 . 3 . 3 . 5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62480" y="3352829"/>
            <a:ext cx="19697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330 = 3 . 11 . 2 . 5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267744" y="2905217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51 = 3 . 17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23928" y="2923522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73 = 1 . 73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508104" y="2932713"/>
            <a:ext cx="1368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119 = 7 . 17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132534" y="2932713"/>
            <a:ext cx="17599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120 = 2 . 3 . 4 . 5</a:t>
            </a:r>
            <a:endParaRPr lang="cs-CZ" dirty="0"/>
          </a:p>
        </p:txBody>
      </p:sp>
      <p:sp>
        <p:nvSpPr>
          <p:cNvPr id="3" name="Tlačítko akce: Nápověda 2">
            <a:hlinkClick r:id="rId3" action="ppaction://hlinksldjump" highlightClick="1"/>
          </p:cNvPr>
          <p:cNvSpPr/>
          <p:nvPr/>
        </p:nvSpPr>
        <p:spPr>
          <a:xfrm>
            <a:off x="8136396" y="1628800"/>
            <a:ext cx="396044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Nápověda 17">
            <a:hlinkClick r:id="rId4" action="ppaction://hlinksldjump" highlightClick="1"/>
          </p:cNvPr>
          <p:cNvSpPr/>
          <p:nvPr/>
        </p:nvSpPr>
        <p:spPr>
          <a:xfrm>
            <a:off x="8136396" y="2348880"/>
            <a:ext cx="396044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Nápověda 18">
            <a:hlinkClick r:id="rId5" action="ppaction://hlinksldjump" highlightClick="1"/>
          </p:cNvPr>
          <p:cNvSpPr/>
          <p:nvPr/>
        </p:nvSpPr>
        <p:spPr>
          <a:xfrm>
            <a:off x="8136396" y="3801260"/>
            <a:ext cx="396044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Nápověda 19">
            <a:hlinkClick r:id="rId6" action="ppaction://hlinksldjump" highlightClick="1"/>
          </p:cNvPr>
          <p:cNvSpPr/>
          <p:nvPr/>
        </p:nvSpPr>
        <p:spPr>
          <a:xfrm>
            <a:off x="8136396" y="4735022"/>
            <a:ext cx="396044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 - řešení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>
                <a:latin typeface="Franklin Gothic Book" panose="020B0503020102020204" pitchFamily="34" charset="0"/>
              </a:rPr>
              <a:t>Jaký je rozdíl mezi prvočíslem a číslem složeným? Uveďte příklady.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sz="2000" dirty="0">
              <a:latin typeface="Franklin Gothic Book" panose="020B0503020102020204" pitchFamily="34" charset="0"/>
            </a:endParaRPr>
          </a:p>
        </p:txBody>
      </p:sp>
      <p:sp>
        <p:nvSpPr>
          <p:cNvPr id="28" name="Tlačítko akce: Návrat 27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ový popisek 1"/>
          <p:cNvSpPr/>
          <p:nvPr/>
        </p:nvSpPr>
        <p:spPr>
          <a:xfrm>
            <a:off x="467544" y="2276872"/>
            <a:ext cx="3096344" cy="2592288"/>
          </a:xfrm>
          <a:prstGeom prst="wedgeRoundRectCallout">
            <a:avLst>
              <a:gd name="adj1" fmla="val 53443"/>
              <a:gd name="adj2" fmla="val -65234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Prvočíslo je číslo, které má jen dva dělitele, číslo 1 a samo sebe. Mezi čísly 2 – 20 najdeme kupříkladu tato prvočísla: 2, 3, 5, 7, 11, 13, 17, 19.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9" name="Zaoblený obdélníkový popisek 28"/>
          <p:cNvSpPr/>
          <p:nvPr/>
        </p:nvSpPr>
        <p:spPr>
          <a:xfrm>
            <a:off x="5259791" y="2276872"/>
            <a:ext cx="3096344" cy="2592288"/>
          </a:xfrm>
          <a:prstGeom prst="wedgeRoundRectCallout">
            <a:avLst>
              <a:gd name="adj1" fmla="val -53050"/>
              <a:gd name="adj2" fmla="val -65234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Číslo složené je číslo, které má více než dva dělitele. Mezi čísly 2 – 20 najdeme kupříkladu tato složená čísla: 4, 6, 8, 9, 10, 12, 14, 15, 16, 18, 20.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ál 35"/>
          <p:cNvSpPr/>
          <p:nvPr/>
        </p:nvSpPr>
        <p:spPr>
          <a:xfrm>
            <a:off x="4680012" y="4155472"/>
            <a:ext cx="2268252" cy="95679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2357753" y="4155472"/>
            <a:ext cx="2268252" cy="95679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400092" y="3059096"/>
            <a:ext cx="1584176" cy="95679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743908" y="3086592"/>
            <a:ext cx="1584176" cy="95679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2087724" y="3059096"/>
            <a:ext cx="1584176" cy="95679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268760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>
                <a:latin typeface="Franklin Gothic Book" panose="020B0503020102020204" pitchFamily="34" charset="0"/>
              </a:rPr>
              <a:t>Vyberte z následujících rozkladů ty, které číslo rozkládají na prvočinitele: 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Franklin Gothic Book" panose="020B0503020102020204" pitchFamily="34" charset="0"/>
              </a:rPr>
              <a:t>podívejme se na všechny zadané rozklady a vypišme si z nich všechna prvočísla:</a:t>
            </a:r>
            <a:r>
              <a:rPr lang="cs-CZ" dirty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2, 3</a:t>
            </a:r>
            <a:r>
              <a:rPr lang="cs-CZ" smtClean="0">
                <a:latin typeface="Franklin Gothic Book" panose="020B0503020102020204" pitchFamily="34" charset="0"/>
              </a:rPr>
              <a:t>, 5, 11, 17, 73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vyberme pouze ty, která mají právě ve svých rozkladech jen tato čísla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lačítko akce: Návrat 24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35491" y="3371134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 = 2 . 14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591829" y="4449205"/>
            <a:ext cx="18001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135 = 3 . 3 . 3 . 5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798434" y="4449205"/>
            <a:ext cx="196975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330 = 3 . 11 . 2 . 5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267744" y="3352829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51 = 3 . 17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923928" y="3371134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73 = 1 . 73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508104" y="3380325"/>
            <a:ext cx="1368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119 = 7 . 17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132534" y="3380325"/>
            <a:ext cx="17599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120 = 2 . 3 . 4 .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3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3" grpId="0" animBg="1"/>
      <p:bldP spid="35" grpId="0" animBg="1"/>
      <p:bldP spid="3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>
                <a:latin typeface="Franklin Gothic Book" panose="020B0503020102020204" pitchFamily="34" charset="0"/>
              </a:rPr>
              <a:t>Určete všechna složená čísla menší než 150, která mají ve svém rozkladu prvočíslo 11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6300192" y="2929388"/>
            <a:ext cx="2664296" cy="2485440"/>
          </a:xfrm>
          <a:prstGeom prst="wedgeRoundRectCallout">
            <a:avLst>
              <a:gd name="adj1" fmla="val -26960"/>
              <a:gd name="adj2" fmla="val -88922"/>
              <a:gd name="adj3" fmla="val 16667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Co to jinými slovy znamená hledat složená čísla, která mají v rozkladu prvočíslo 11? … </a:t>
            </a:r>
            <a:r>
              <a:rPr lang="cs-CZ" b="1" dirty="0" smtClean="0">
                <a:latin typeface="Franklin Gothic Book" panose="020B0503020102020204" pitchFamily="34" charset="0"/>
              </a:rPr>
              <a:t>hledat násobky tohoto čísla.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2838481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Mezi tato čísla patří: 22, 33, 44, 55, 66, 77, 88, 99, 110, 121, 132, 143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hlinkClick r:id="rId3" action="ppaction://hlinksldjump"/>
          </p:cNvPr>
          <p:cNvSpPr txBox="1"/>
          <p:nvPr/>
        </p:nvSpPr>
        <p:spPr>
          <a:xfrm>
            <a:off x="683568" y="404664"/>
            <a:ext cx="79928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</a:t>
            </a:r>
            <a:r>
              <a:rPr lang="cs-CZ" dirty="0" smtClean="0">
                <a:latin typeface="Franklin Gothic Book" panose="020B0503020102020204" pitchFamily="34" charset="0"/>
              </a:rPr>
              <a:t> Rozložte </a:t>
            </a:r>
            <a:r>
              <a:rPr lang="cs-CZ" dirty="0">
                <a:latin typeface="Franklin Gothic Book" panose="020B0503020102020204" pitchFamily="34" charset="0"/>
              </a:rPr>
              <a:t>na součin prvočinitelů: 66, 75, 84, 88, 90, </a:t>
            </a:r>
            <a:r>
              <a:rPr lang="cs-CZ" dirty="0" smtClean="0">
                <a:latin typeface="Franklin Gothic Book" panose="020B0503020102020204" pitchFamily="34" charset="0"/>
              </a:rPr>
              <a:t>93.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sz="2000" b="1" dirty="0" smtClean="0">
                <a:latin typeface="Franklin Gothic Book" panose="020B0503020102020204" pitchFamily="34" charset="0"/>
              </a:rPr>
              <a:t>66</a:t>
            </a:r>
            <a:r>
              <a:rPr lang="cs-CZ" sz="2000" dirty="0" smtClean="0">
                <a:latin typeface="Franklin Gothic Book" panose="020B0503020102020204" pitchFamily="34" charset="0"/>
              </a:rPr>
              <a:t> = 11 . 2 . 3 = </a:t>
            </a:r>
            <a:r>
              <a:rPr lang="cs-CZ" sz="2000" u="sng" dirty="0" smtClean="0">
                <a:latin typeface="Franklin Gothic Book" panose="020B0503020102020204" pitchFamily="34" charset="0"/>
              </a:rPr>
              <a:t>2 . 3 . 11</a:t>
            </a:r>
            <a:r>
              <a:rPr lang="cs-CZ" sz="2000" dirty="0" smtClean="0">
                <a:latin typeface="Franklin Gothic Book" panose="020B0503020102020204" pitchFamily="34" charset="0"/>
              </a:rPr>
              <a:t>	</a:t>
            </a:r>
            <a:r>
              <a:rPr lang="cs-CZ" sz="2000" b="1" dirty="0" smtClean="0">
                <a:latin typeface="Franklin Gothic Book" panose="020B0503020102020204" pitchFamily="34" charset="0"/>
              </a:rPr>
              <a:t>75</a:t>
            </a:r>
            <a:r>
              <a:rPr lang="cs-CZ" sz="2000" dirty="0" smtClean="0">
                <a:latin typeface="Franklin Gothic Book" panose="020B0503020102020204" pitchFamily="34" charset="0"/>
              </a:rPr>
              <a:t> </a:t>
            </a:r>
            <a:r>
              <a:rPr lang="cs-CZ" sz="2000" dirty="0">
                <a:latin typeface="Franklin Gothic Book" panose="020B0503020102020204" pitchFamily="34" charset="0"/>
              </a:rPr>
              <a:t>= 5</a:t>
            </a:r>
            <a:r>
              <a:rPr lang="cs-CZ" sz="2000" dirty="0" smtClean="0">
                <a:latin typeface="Franklin Gothic Book" panose="020B0503020102020204" pitchFamily="34" charset="0"/>
              </a:rPr>
              <a:t>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3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5 </a:t>
            </a:r>
            <a:r>
              <a:rPr lang="cs-CZ" sz="2000" dirty="0">
                <a:latin typeface="Franklin Gothic Book" panose="020B0503020102020204" pitchFamily="34" charset="0"/>
              </a:rPr>
              <a:t>= </a:t>
            </a:r>
            <a:r>
              <a:rPr lang="cs-CZ" sz="2000" u="sng" dirty="0" smtClean="0">
                <a:latin typeface="Franklin Gothic Book" panose="020B0503020102020204" pitchFamily="34" charset="0"/>
              </a:rPr>
              <a:t>3 </a:t>
            </a:r>
            <a:r>
              <a:rPr lang="cs-CZ" sz="2000" u="sng" dirty="0">
                <a:latin typeface="Franklin Gothic Book" panose="020B0503020102020204" pitchFamily="34" charset="0"/>
              </a:rPr>
              <a:t>. </a:t>
            </a:r>
            <a:r>
              <a:rPr lang="cs-CZ" sz="2000" u="sng" dirty="0" smtClean="0">
                <a:latin typeface="Franklin Gothic Book" panose="020B0503020102020204" pitchFamily="34" charset="0"/>
              </a:rPr>
              <a:t>5 </a:t>
            </a:r>
            <a:r>
              <a:rPr lang="cs-CZ" sz="2000" u="sng" dirty="0">
                <a:latin typeface="Franklin Gothic Book" panose="020B0503020102020204" pitchFamily="34" charset="0"/>
              </a:rPr>
              <a:t>. 5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>
                <a:latin typeface="Franklin Gothic Book" panose="020B0503020102020204" pitchFamily="34" charset="0"/>
              </a:rPr>
              <a:t>11 . </a:t>
            </a:r>
            <a:r>
              <a:rPr lang="cs-CZ" sz="2000" dirty="0" smtClean="0">
                <a:latin typeface="Franklin Gothic Book" panose="020B0503020102020204" pitchFamily="34" charset="0"/>
              </a:rPr>
              <a:t>6				5 . 15</a:t>
            </a:r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>
                <a:latin typeface="Franklin Gothic Book" panose="020B0503020102020204" pitchFamily="34" charset="0"/>
              </a:rPr>
              <a:t>      2 . </a:t>
            </a:r>
            <a:r>
              <a:rPr lang="cs-CZ" sz="2000" dirty="0" smtClean="0">
                <a:latin typeface="Franklin Gothic Book" panose="020B0503020102020204" pitchFamily="34" charset="0"/>
              </a:rPr>
              <a:t>3				    3 . 5</a:t>
            </a:r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u="sng" dirty="0" smtClean="0">
              <a:latin typeface="Franklin Gothic Book" panose="020B0503020102020204" pitchFamily="34" charset="0"/>
            </a:endParaRPr>
          </a:p>
          <a:p>
            <a:r>
              <a:rPr lang="cs-CZ" sz="2000" b="1" dirty="0" smtClean="0">
                <a:latin typeface="Franklin Gothic Book" panose="020B0503020102020204" pitchFamily="34" charset="0"/>
              </a:rPr>
              <a:t>84 </a:t>
            </a:r>
            <a:r>
              <a:rPr lang="cs-CZ" sz="2000" dirty="0" smtClean="0">
                <a:latin typeface="Franklin Gothic Book" panose="020B0503020102020204" pitchFamily="34" charset="0"/>
              </a:rPr>
              <a:t>= 2 </a:t>
            </a:r>
            <a:r>
              <a:rPr lang="cs-CZ" sz="2000" dirty="0">
                <a:latin typeface="Franklin Gothic Book" panose="020B0503020102020204" pitchFamily="34" charset="0"/>
              </a:rPr>
              <a:t>. 2 . </a:t>
            </a:r>
            <a:r>
              <a:rPr lang="cs-CZ" sz="2000" dirty="0" smtClean="0">
                <a:latin typeface="Franklin Gothic Book" panose="020B0503020102020204" pitchFamily="34" charset="0"/>
              </a:rPr>
              <a:t>7 . 3 </a:t>
            </a:r>
            <a:r>
              <a:rPr lang="cs-CZ" sz="2000" dirty="0">
                <a:latin typeface="Franklin Gothic Book" panose="020B0503020102020204" pitchFamily="34" charset="0"/>
              </a:rPr>
              <a:t>= </a:t>
            </a:r>
            <a:r>
              <a:rPr lang="cs-CZ" sz="2000" u="sng" dirty="0">
                <a:latin typeface="Franklin Gothic Book" panose="020B0503020102020204" pitchFamily="34" charset="0"/>
              </a:rPr>
              <a:t>2 . </a:t>
            </a:r>
            <a:r>
              <a:rPr lang="cs-CZ" sz="2000" u="sng" dirty="0" smtClean="0">
                <a:latin typeface="Franklin Gothic Book" panose="020B0503020102020204" pitchFamily="34" charset="0"/>
              </a:rPr>
              <a:t>2 </a:t>
            </a:r>
            <a:r>
              <a:rPr lang="cs-CZ" sz="2000" u="sng" dirty="0">
                <a:latin typeface="Franklin Gothic Book" panose="020B0503020102020204" pitchFamily="34" charset="0"/>
              </a:rPr>
              <a:t>. </a:t>
            </a:r>
            <a:r>
              <a:rPr lang="cs-CZ" sz="2000" u="sng" dirty="0" smtClean="0">
                <a:latin typeface="Franklin Gothic Book" panose="020B0503020102020204" pitchFamily="34" charset="0"/>
              </a:rPr>
              <a:t>3 . 7</a:t>
            </a:r>
            <a:r>
              <a:rPr lang="cs-CZ" sz="2000" dirty="0">
                <a:latin typeface="Franklin Gothic Book" panose="020B0503020102020204" pitchFamily="34" charset="0"/>
              </a:rPr>
              <a:t>	</a:t>
            </a:r>
            <a:r>
              <a:rPr lang="cs-CZ" sz="2000" b="1" dirty="0" smtClean="0">
                <a:latin typeface="Franklin Gothic Book" panose="020B0503020102020204" pitchFamily="34" charset="0"/>
              </a:rPr>
              <a:t>88</a:t>
            </a:r>
            <a:r>
              <a:rPr lang="cs-CZ" sz="2000" dirty="0" smtClean="0">
                <a:latin typeface="Franklin Gothic Book" panose="020B0503020102020204" pitchFamily="34" charset="0"/>
              </a:rPr>
              <a:t> </a:t>
            </a:r>
            <a:r>
              <a:rPr lang="cs-CZ" sz="2000" dirty="0">
                <a:latin typeface="Franklin Gothic Book" panose="020B0503020102020204" pitchFamily="34" charset="0"/>
              </a:rPr>
              <a:t>= </a:t>
            </a:r>
            <a:r>
              <a:rPr lang="cs-CZ" sz="2000" dirty="0" smtClean="0">
                <a:latin typeface="Franklin Gothic Book" panose="020B0503020102020204" pitchFamily="34" charset="0"/>
              </a:rPr>
              <a:t>11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2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2 . 2 </a:t>
            </a:r>
            <a:r>
              <a:rPr lang="cs-CZ" sz="2000" dirty="0">
                <a:latin typeface="Franklin Gothic Book" panose="020B0503020102020204" pitchFamily="34" charset="0"/>
              </a:rPr>
              <a:t>= </a:t>
            </a:r>
            <a:r>
              <a:rPr lang="cs-CZ" sz="2000" u="sng" dirty="0" smtClean="0">
                <a:latin typeface="Franklin Gothic Book" panose="020B0503020102020204" pitchFamily="34" charset="0"/>
              </a:rPr>
              <a:t>2 . 2 . 2 . 11</a:t>
            </a:r>
            <a:endParaRPr lang="cs-CZ" sz="2000" u="sng" dirty="0">
              <a:latin typeface="Franklin Gothic Book" panose="020B0503020102020204" pitchFamily="34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>
                <a:latin typeface="Franklin Gothic Book" panose="020B0503020102020204" pitchFamily="34" charset="0"/>
              </a:rPr>
              <a:t>2</a:t>
            </a:r>
            <a:r>
              <a:rPr lang="cs-CZ" sz="2000" dirty="0" smtClean="0">
                <a:latin typeface="Franklin Gothic Book" panose="020B0503020102020204" pitchFamily="34" charset="0"/>
              </a:rPr>
              <a:t>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42</a:t>
            </a:r>
            <a:r>
              <a:rPr lang="cs-CZ" sz="2000" dirty="0">
                <a:latin typeface="Franklin Gothic Book" panose="020B0503020102020204" pitchFamily="34" charset="0"/>
              </a:rPr>
              <a:t>				</a:t>
            </a:r>
            <a:r>
              <a:rPr lang="cs-CZ" sz="2000" dirty="0" smtClean="0">
                <a:latin typeface="Franklin Gothic Book" panose="020B0503020102020204" pitchFamily="34" charset="0"/>
              </a:rPr>
              <a:t>11 </a:t>
            </a:r>
            <a:r>
              <a:rPr lang="cs-CZ" sz="2000" dirty="0">
                <a:latin typeface="Franklin Gothic Book" panose="020B0503020102020204" pitchFamily="34" charset="0"/>
              </a:rPr>
              <a:t>. 8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>
                <a:latin typeface="Franklin Gothic Book" panose="020B0503020102020204" pitchFamily="34" charset="0"/>
              </a:rPr>
              <a:t>      </a:t>
            </a:r>
            <a:r>
              <a:rPr lang="cs-CZ" sz="2000" dirty="0" smtClean="0">
                <a:latin typeface="Franklin Gothic Book" panose="020B0503020102020204" pitchFamily="34" charset="0"/>
              </a:rPr>
              <a:t>2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21</a:t>
            </a:r>
            <a:r>
              <a:rPr lang="cs-CZ" sz="2000" dirty="0">
                <a:latin typeface="Franklin Gothic Book" panose="020B0503020102020204" pitchFamily="34" charset="0"/>
              </a:rPr>
              <a:t>	</a:t>
            </a:r>
            <a:r>
              <a:rPr lang="cs-CZ" sz="2000" dirty="0" smtClean="0">
                <a:latin typeface="Franklin Gothic Book" panose="020B0503020102020204" pitchFamily="34" charset="0"/>
              </a:rPr>
              <a:t>		       2 </a:t>
            </a:r>
            <a:r>
              <a:rPr lang="cs-CZ" sz="2000" dirty="0">
                <a:latin typeface="Franklin Gothic Book" panose="020B0503020102020204" pitchFamily="34" charset="0"/>
              </a:rPr>
              <a:t>. </a:t>
            </a:r>
            <a:r>
              <a:rPr lang="cs-CZ" sz="2000" dirty="0" smtClean="0">
                <a:latin typeface="Franklin Gothic Book" panose="020B0503020102020204" pitchFamily="34" charset="0"/>
              </a:rPr>
              <a:t>4</a:t>
            </a:r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>
                <a:latin typeface="Franklin Gothic Book" panose="020B0503020102020204" pitchFamily="34" charset="0"/>
              </a:rPr>
              <a:t> </a:t>
            </a:r>
            <a:r>
              <a:rPr lang="cs-CZ" sz="2000" dirty="0" smtClean="0">
                <a:latin typeface="Franklin Gothic Book" panose="020B0503020102020204" pitchFamily="34" charset="0"/>
              </a:rPr>
              <a:t>         </a:t>
            </a: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           7 . 3			            2 . 2</a:t>
            </a: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A tak bychom postupovali i pro čísla 90 a 93.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H="1">
            <a:off x="926348" y="141277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134160" y="1412776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1230869" y="2017975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438681" y="2017975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4525612" y="141277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33424" y="1412776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4752404" y="2017975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4960216" y="2017975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H="1">
            <a:off x="947655" y="321297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1155467" y="3212976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1261608" y="3812550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1469420" y="3812550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H="1">
            <a:off x="1575561" y="4437112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1783373" y="4437112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>
            <a:off x="4561616" y="3212976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4769428" y="3212976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4977282" y="3812550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185094" y="3812550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H="1">
            <a:off x="5291235" y="4437112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5499047" y="4437112"/>
            <a:ext cx="106141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753</TotalTime>
  <Words>702</Words>
  <Application>Microsoft Office PowerPoint</Application>
  <PresentationFormat>Předvádění na obrazovce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45</cp:revision>
  <dcterms:created xsi:type="dcterms:W3CDTF">2014-01-08T20:11:12Z</dcterms:created>
  <dcterms:modified xsi:type="dcterms:W3CDTF">2014-05-11T15:33:00Z</dcterms:modified>
</cp:coreProperties>
</file>