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11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12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3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1473793" y="5052544"/>
            <a:ext cx="5637010" cy="882121"/>
          </a:xfrm>
        </p:spPr>
        <p:txBody>
          <a:bodyPr/>
          <a:lstStyle>
            <a:lvl1pPr marL="0" indent="0">
              <a:buNone/>
              <a:defRPr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608FB0-EC43-47AB-B812-B88528A8D7D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12E1C-0657-4D95-8B2A-55DCC0650ACE}" type="slidenum">
              <a:t>‹#›</a:t>
            </a:fld>
            <a:endParaRPr lang="cs-CZ"/>
          </a:p>
        </p:txBody>
      </p:sp>
      <p:sp>
        <p:nvSpPr>
          <p:cNvPr id="10" name="Title 1"/>
          <p:cNvSpPr txBox="1">
            <a:spLocks noGrp="1"/>
          </p:cNvSpPr>
          <p:nvPr>
            <p:ph type="ctrTitle"/>
          </p:nvPr>
        </p:nvSpPr>
        <p:spPr>
          <a:xfrm>
            <a:off x="817583" y="3132286"/>
            <a:ext cx="7175351" cy="1793165"/>
          </a:xfrm>
        </p:spPr>
        <p:txBody>
          <a:bodyPr/>
          <a:lstStyle>
            <a:lvl1pPr marL="640080" indent="-457200" algn="l"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904996" y="731520"/>
            <a:ext cx="6400800" cy="34747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B0827-5FCC-4B8E-8A29-A1B4E8ED6FA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BC053-F148-4226-B9D9-1024E0E3FD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83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1153762" y="376513"/>
            <a:ext cx="2057400" cy="5238341"/>
          </a:xfrm>
        </p:spPr>
        <p:txBody>
          <a:bodyPr vert="eaVert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324109" y="731520"/>
            <a:ext cx="4829284" cy="489472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6CCDF2-7F25-49D1-B0CB-C66E1A054D73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77884C-B3ED-442B-AC24-F4579CA302B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0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8D808B-7611-49A9-93E2-30C03C293AD1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FFF70-40EC-41B6-BD51-3F1AE4D796E9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9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6400800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2033195" y="2172650"/>
            <a:ext cx="5966670" cy="242334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2022442" y="4607515"/>
            <a:ext cx="5970492" cy="835459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A2C065-490B-483A-B720-A6162A7FBE1A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F395D-6C05-44D3-A059-A14DDE0469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7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28D6E-DEF5-4A5A-97A1-86EC32E87640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DE1DC6-4F10-4361-9CD1-B5B59DEF6D43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6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Content Placeholder 3"/>
          <p:cNvSpPr txBox="1">
            <a:spLocks noGrp="1"/>
          </p:cNvSpPr>
          <p:nvPr>
            <p:ph idx="2"/>
          </p:nvPr>
        </p:nvSpPr>
        <p:spPr>
          <a:xfrm>
            <a:off x="1156450" y="1400330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73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1399032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C4767E-09C1-4C55-9985-B737BBBE95B9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7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6324E-3C27-4AFC-9B1F-1D7CA636E8B6}" type="slidenum">
              <a:t>‹#›</a:t>
            </a:fld>
            <a:endParaRPr lang="cs-CZ"/>
          </a:p>
        </p:txBody>
      </p:sp>
      <p:sp>
        <p:nvSpPr>
          <p:cNvPr id="9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F4CBE9-5953-4CF3-BE14-2FE543DCB76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C6DF69-8FBB-46AE-8380-C6DC8AC0DCE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7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82312F-E892-4490-83E0-68B86904325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233B78-3A24-4ED2-869D-E88101E5D8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099" y="2209803"/>
            <a:ext cx="3636084" cy="1258488"/>
          </a:xfrm>
        </p:spPr>
        <p:txBody>
          <a:bodyPr anchor="b"/>
          <a:lstStyle>
            <a:lvl1pPr marL="228600" indent="-228600" algn="l">
              <a:defRPr sz="2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93515" y="731520"/>
            <a:ext cx="4017087" cy="4894728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075764" y="3497799"/>
            <a:ext cx="3388656" cy="213952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A47675-1AB9-428E-AC53-B663D34460E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6A6179-CAE0-4CD1-A2E9-C43869897C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2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0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475174" y="1143000"/>
            <a:ext cx="4114800" cy="3127805"/>
          </a:xfrm>
          <a:solidFill>
            <a:srgbClr val="8CC9F7"/>
          </a:solidFill>
        </p:spPr>
        <p:txBody>
          <a:bodyPr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7" name="Text Placeholder 3"/>
          <p:cNvSpPr txBox="1">
            <a:spLocks noGrp="1"/>
          </p:cNvSpPr>
          <p:nvPr>
            <p:ph type="body" idx="2"/>
          </p:nvPr>
        </p:nvSpPr>
        <p:spPr>
          <a:xfrm>
            <a:off x="877888" y="1010485"/>
            <a:ext cx="3694111" cy="2163022"/>
          </a:xfrm>
        </p:spPr>
        <p:txBody>
          <a:bodyPr anchor="b"/>
          <a:lstStyle>
            <a:lvl1pPr marL="182880">
              <a:spcBef>
                <a:spcPts val="400"/>
              </a:spcBef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12754-66E3-4476-BBB1-8852A2A42426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095C2-6296-49E2-A508-CEA492DEC393}" type="slidenum">
              <a:t>‹#›</a:t>
            </a:fld>
            <a:endParaRPr lang="cs-CZ"/>
          </a:p>
        </p:txBody>
      </p:sp>
      <p:sp>
        <p:nvSpPr>
          <p:cNvPr id="11" name="Title 1"/>
          <p:cNvSpPr txBox="1">
            <a:spLocks noGrp="1"/>
          </p:cNvSpPr>
          <p:nvPr>
            <p:ph type="title"/>
          </p:nvPr>
        </p:nvSpPr>
        <p:spPr>
          <a:xfrm>
            <a:off x="727268" y="4464420"/>
            <a:ext cx="6383536" cy="1143000"/>
          </a:xfrm>
        </p:spPr>
        <p:txBody>
          <a:bodyPr anchor="b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5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D5FF"/>
            </a:gs>
            <a:gs pos="100000">
              <a:srgbClr val="FFFFFF"/>
            </a:gs>
          </a:gsLst>
          <a:path path="circle">
            <a:fillToRect l="20000" t="10000" r="80000" b="9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396"/>
            <a:ext cx="9144000" cy="1752603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5105396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3768306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Placeholder 1"/>
          <p:cNvSpPr txBox="1">
            <a:spLocks noGrp="1"/>
          </p:cNvSpPr>
          <p:nvPr>
            <p:ph type="title"/>
          </p:nvPr>
        </p:nvSpPr>
        <p:spPr>
          <a:xfrm>
            <a:off x="1793284" y="4372167"/>
            <a:ext cx="6512512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1CBA3380-99C3-416A-A3FA-A6D1C6ED1F3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810003" y="6172200"/>
            <a:ext cx="1828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333DE55C-BABE-43C5-8F8D-7D561CB44B9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320040" marR="0" lvl="0" indent="-320040" algn="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C3260C"/>
        </a:buClr>
        <a:buSzPct val="128000"/>
        <a:buFont typeface="Georgia" pitchFamily="18"/>
        <a:buChar char="*"/>
        <a:tabLst/>
        <a:defRPr lang="cs-CZ" sz="4600" b="1" i="0" u="none" strike="noStrike" kern="1200" cap="none" spc="0" baseline="0">
          <a:solidFill>
            <a:srgbClr val="000000"/>
          </a:solidFill>
          <a:uFillTx/>
          <a:latin typeface="Trebuchet MS"/>
          <a:ea typeface=""/>
          <a:cs typeface=""/>
        </a:defRPr>
      </a:lvl1pPr>
    </p:titleStyle>
    <p:bodyStyle>
      <a:lvl1pPr marL="228600" marR="0" lvl="0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2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1pPr>
      <a:lvl2pPr marL="54864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0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2pPr>
      <a:lvl3pPr marL="82296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3pPr>
      <a:lvl4pPr marL="109728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4pPr>
      <a:lvl5pPr marL="1389888" marR="0" lvl="4" indent="-182880" algn="l" defTabSz="914400" rtl="0" fontAlgn="auto" hangingPunct="1">
        <a:lnSpc>
          <a:spcPct val="100000"/>
        </a:lnSpc>
        <a:spcBef>
          <a:spcPts val="3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/>
          <p:nvPr/>
        </p:nvSpPr>
        <p:spPr>
          <a:xfrm>
            <a:off x="357192" y="571499"/>
            <a:ext cx="8458200" cy="48736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9144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školy: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ZŠ A MŠ ÚDOLÍ DESNÉ, DRUŽSTEVNÍ </a:t>
            </a:r>
            <a:r>
              <a:rPr lang="cs-CZ" sz="1400" b="0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125, RAPOTÍN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</a:t>
            </a:r>
            <a:r>
              <a:rPr lang="cs-CZ" sz="1400" b="1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projektu</a:t>
            </a: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Ve svazkové škole aktivně - interaktivně</a:t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Číslo projektu: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CZ.1.07/1.4.00/21.3465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Autor: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Mgr. Jana </a:t>
            </a:r>
            <a:r>
              <a:rPr lang="cs-CZ" sz="1400" b="0" i="0" u="none" strike="noStrike" kern="1200" cap="none" spc="400" baseline="0" dirty="0" err="1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Učňová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Tematický okruh: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/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</a:t>
            </a:r>
            <a:r>
              <a:rPr lang="cs-CZ" sz="1400" b="1" i="0" u="none" strike="noStrike" kern="1200" cap="none" spc="400" baseline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EU OPVK </a:t>
            </a:r>
            <a:r>
              <a:rPr lang="cs-CZ" sz="1400" b="0" i="0" u="none" strike="noStrike" kern="1200" cap="none" spc="400" baseline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VY_32_INOVACE_07_ROZKLAD_SLOŽENÝCH_ČÍSEL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Vytvořeno: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</a:t>
            </a:r>
            <a:r>
              <a:rPr lang="cs-CZ" sz="1400" i="1" kern="0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březen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</a:t>
            </a: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2014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Anotace: 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-tato prezentace 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slouží žákům k seznámení s </a:t>
            </a:r>
            <a:r>
              <a:rPr lang="cs-CZ" sz="1400" i="1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učivem prvočísel, čísel složených a jejich rozkladu na prvočinitele</a:t>
            </a:r>
            <a:r>
              <a:rPr lang="cs-CZ" sz="1400" b="0" i="1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; doporučuji tento materiál k úvodu do látky, procvičování, nebo domácí samostatné přípravě žáků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spc="400" dirty="0" smtClean="0">
                <a:solidFill>
                  <a:srgbClr val="000000"/>
                </a:solidFill>
                <a:latin typeface="Franklin Gothic Book" pitchFamily="34"/>
                <a:cs typeface="Times New Roman" pitchFamily="18"/>
              </a:rPr>
              <a:t>Zdroj: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>
                <a:latin typeface="Franklin Gothic Book" panose="020B0503020102020204" pitchFamily="34" charset="0"/>
              </a:rPr>
              <a:t>HERMAN. </a:t>
            </a:r>
            <a:r>
              <a:rPr lang="cs-CZ" sz="1400" i="1" dirty="0">
                <a:latin typeface="Franklin Gothic Book" panose="020B0503020102020204" pitchFamily="34" charset="0"/>
              </a:rPr>
              <a:t>Matematika: dělitelnost</a:t>
            </a:r>
            <a:r>
              <a:rPr lang="cs-CZ" sz="1400" dirty="0">
                <a:latin typeface="Franklin Gothic Book" panose="020B0503020102020204" pitchFamily="34" charset="0"/>
              </a:rPr>
              <a:t>. 2. vyd. Praha: Prometheus, 2003, 100 s. Učebnice pro základní školy (Prometheus). ISBN </a:t>
            </a:r>
            <a:r>
              <a:rPr lang="cs-CZ" sz="1400" dirty="0" smtClean="0">
                <a:latin typeface="Franklin Gothic Book" panose="020B0503020102020204" pitchFamily="34" charset="0"/>
              </a:rPr>
              <a:t>80-719-6261-9</a:t>
            </a:r>
          </a:p>
          <a:p>
            <a:pPr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 smtClean="0">
                <a:latin typeface="Franklin Gothic Book" panose="020B0503020102020204" pitchFamily="34" charset="0"/>
              </a:rPr>
              <a:t>TAIŠL, VOJÁČEK.</a:t>
            </a:r>
            <a:r>
              <a:rPr lang="cs-CZ" sz="1400" dirty="0">
                <a:latin typeface="Franklin Gothic Book" panose="020B0503020102020204" pitchFamily="34" charset="0"/>
              </a:rPr>
              <a:t> </a:t>
            </a:r>
            <a:r>
              <a:rPr lang="cs-CZ" sz="1400" i="1" dirty="0" smtClean="0">
                <a:latin typeface="Franklin Gothic Book" panose="020B0503020102020204" pitchFamily="34" charset="0"/>
              </a:rPr>
              <a:t>Aritmetika pro sedmý ročník</a:t>
            </a:r>
            <a:r>
              <a:rPr lang="cs-CZ" sz="1400" dirty="0" smtClean="0">
                <a:latin typeface="Franklin Gothic Book" panose="020B0503020102020204" pitchFamily="34" charset="0"/>
              </a:rPr>
              <a:t>. 12</a:t>
            </a:r>
            <a:r>
              <a:rPr lang="cs-CZ" sz="1400" dirty="0">
                <a:latin typeface="Franklin Gothic Book" panose="020B0503020102020204" pitchFamily="34" charset="0"/>
              </a:rPr>
              <a:t>. vyd. Praha: </a:t>
            </a:r>
            <a:r>
              <a:rPr lang="cs-CZ" sz="1400" dirty="0" smtClean="0">
                <a:latin typeface="Franklin Gothic Book" panose="020B0503020102020204" pitchFamily="34" charset="0"/>
              </a:rPr>
              <a:t>SPN, 1975, 150 </a:t>
            </a:r>
            <a:r>
              <a:rPr lang="cs-CZ" sz="1400" dirty="0">
                <a:latin typeface="Franklin Gothic Book" panose="020B0503020102020204" pitchFamily="34" charset="0"/>
              </a:rPr>
              <a:t>s. Učebnice pro základní </a:t>
            </a:r>
            <a:r>
              <a:rPr lang="cs-CZ" sz="1400" dirty="0" smtClean="0">
                <a:latin typeface="Franklin Gothic Book" panose="020B0503020102020204" pitchFamily="34" charset="0"/>
              </a:rPr>
              <a:t>devítileté školy (SPN). </a:t>
            </a:r>
            <a:r>
              <a:rPr lang="cs-CZ" sz="1400" dirty="0">
                <a:latin typeface="Franklin Gothic Book" panose="020B0503020102020204" pitchFamily="34" charset="0"/>
              </a:rPr>
              <a:t>ISBN </a:t>
            </a:r>
            <a:r>
              <a:rPr lang="cs-CZ" sz="1400" dirty="0" smtClean="0">
                <a:latin typeface="Franklin Gothic Book" panose="020B0503020102020204" pitchFamily="34" charset="0"/>
              </a:rPr>
              <a:t>14-409-75</a:t>
            </a:r>
            <a:endParaRPr lang="cs-CZ" sz="1400" dirty="0">
              <a:latin typeface="Franklin Gothic Book" panose="020B0503020102020204" pitchFamily="34" charset="0"/>
            </a:endParaRP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u="none" strike="noStrike" kern="1200" cap="none" spc="400" baseline="0" dirty="0">
              <a:solidFill>
                <a:srgbClr val="000000"/>
              </a:solidFill>
              <a:uFillTx/>
              <a:latin typeface="Franklin Gothic Book" panose="020B0503020102020204" pitchFamily="34" charset="0"/>
              <a:ea typeface=""/>
              <a:cs typeface="Times New Roman" pitchFamily="1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55876" y="5445123"/>
            <a:ext cx="4537079" cy="985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Příklady k ověření znalostí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1340768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1. 48 žáků se á rozdělit do několika pracovních skupin tak, aby všechny skupiny měly stejný počet členů. Který způsoby to zle provést, má-li být v každé skupině minimálně 5 a maximálně 16 žáků?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2. Najděte nejmenší číslo, které lze rozložit:</a:t>
            </a:r>
          </a:p>
          <a:p>
            <a:r>
              <a:rPr lang="cs-CZ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a) na součin dvou prvočísel</a:t>
            </a:r>
          </a:p>
          <a:p>
            <a:r>
              <a:rPr lang="cs-CZ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b) na součin dvou různých prvočísel</a:t>
            </a:r>
          </a:p>
          <a:p>
            <a:r>
              <a:rPr lang="cs-CZ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c) na součin tří prvočísel</a:t>
            </a:r>
          </a:p>
          <a:p>
            <a:r>
              <a:rPr lang="cs-CZ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d) na součin tří různých prvočísel.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3. Rozložte na prvočinitele číslo 100. Umíte to zpaměti?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4. Dokážete zpaměti rozložit na prvočinitele čísla 1 000 a 10 000?</a:t>
            </a:r>
          </a:p>
          <a:p>
            <a:pPr marL="342900" indent="-342900">
              <a:buAutoNum type="arabicPeriod"/>
            </a:pPr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90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Malé opakování na začátek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70080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1. Co je prvočíslo?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431169" y="1562308"/>
            <a:ext cx="5184576" cy="64633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Franklin Gothic Book" panose="020B0503020102020204" pitchFamily="34" charset="0"/>
              </a:rPr>
              <a:t>Číslo větší než 1, které není součinem dvou menších čísel.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67439" y="34844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2. Co je číslo složené?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447759" y="3345904"/>
            <a:ext cx="5184576" cy="64633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Franklin Gothic Book" panose="020B0503020102020204" pitchFamily="34" charset="0"/>
              </a:rPr>
              <a:t>Číslo, které lze rozložit na součin dvou menších čísel.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46878" y="4509119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Franklin Gothic Book" panose="020B0503020102020204" pitchFamily="34" charset="0"/>
              </a:rPr>
              <a:t>7 	. 	2	 = 	14</a:t>
            </a:r>
            <a:endParaRPr lang="cs-CZ" sz="3200" dirty="0"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947245" y="5466937"/>
            <a:ext cx="1368152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ČINITEL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855190" y="5479740"/>
            <a:ext cx="1368152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ČINITEL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796136" y="5466937"/>
            <a:ext cx="1368152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SOUČIN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2561541" y="5066966"/>
            <a:ext cx="0" cy="3730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6446702" y="5093894"/>
            <a:ext cx="0" cy="3730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4450223" y="5093893"/>
            <a:ext cx="0" cy="3730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Oválný popisek 15"/>
          <p:cNvSpPr/>
          <p:nvPr/>
        </p:nvSpPr>
        <p:spPr>
          <a:xfrm>
            <a:off x="46678" y="5019388"/>
            <a:ext cx="1728192" cy="1659368"/>
          </a:xfrm>
          <a:prstGeom prst="wedgeEllipseCallout">
            <a:avLst>
              <a:gd name="adj1" fmla="val 62198"/>
              <a:gd name="adj2" fmla="val -44948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atin typeface="Franklin Gothic Book" panose="020B0503020102020204" pitchFamily="34" charset="0"/>
              </a:rPr>
              <a:t>Jak se nazývají jednotlivé členy při násobení?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518" y="5883313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 animBg="1"/>
      <p:bldP spid="9" grpId="0" animBg="1"/>
      <p:bldP spid="10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Základní pojmy 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547664" y="1323791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Franklin Gothic Book" panose="020B0503020102020204" pitchFamily="34" charset="0"/>
              </a:rPr>
              <a:t>12	=	3 . 4		= 	3 . 2 . 2</a:t>
            </a:r>
            <a:endParaRPr lang="cs-CZ" sz="2800" b="1" dirty="0">
              <a:latin typeface="Franklin Gothic Book" panose="020B05030201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025" y="5800724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871700" y="2267580"/>
            <a:ext cx="1080120" cy="36933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prvočíslo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383868" y="2267580"/>
            <a:ext cx="1512168" cy="36933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č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íslo složené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084168" y="2267580"/>
            <a:ext cx="1368152" cy="36933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Book" panose="020B0503020102020204" pitchFamily="34" charset="0"/>
              </a:rPr>
              <a:t>prvočísla</a:t>
            </a:r>
            <a:endParaRPr lang="cs-CZ" b="1" dirty="0">
              <a:solidFill>
                <a:schemeClr val="tx2">
                  <a:lumMod val="60000"/>
                  <a:lumOff val="40000"/>
                </a:schemeClr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15" name="Přímá spojnice se šipkou 14"/>
          <p:cNvCxnSpPr>
            <a:stCxn id="3" idx="0"/>
          </p:cNvCxnSpPr>
          <p:nvPr/>
        </p:nvCxnSpPr>
        <p:spPr>
          <a:xfrm flipV="1">
            <a:off x="2411760" y="1847011"/>
            <a:ext cx="1080120" cy="420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12" idx="0"/>
          </p:cNvCxnSpPr>
          <p:nvPr/>
        </p:nvCxnSpPr>
        <p:spPr>
          <a:xfrm flipV="1">
            <a:off x="4139952" y="1847011"/>
            <a:ext cx="0" cy="420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3" idx="0"/>
          </p:cNvCxnSpPr>
          <p:nvPr/>
        </p:nvCxnSpPr>
        <p:spPr>
          <a:xfrm flipH="1" flipV="1">
            <a:off x="6372200" y="1847011"/>
            <a:ext cx="396044" cy="420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3" idx="0"/>
          </p:cNvCxnSpPr>
          <p:nvPr/>
        </p:nvCxnSpPr>
        <p:spPr>
          <a:xfrm flipV="1">
            <a:off x="6768244" y="1847011"/>
            <a:ext cx="0" cy="420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13" idx="0"/>
          </p:cNvCxnSpPr>
          <p:nvPr/>
        </p:nvCxnSpPr>
        <p:spPr>
          <a:xfrm flipV="1">
            <a:off x="6768244" y="1847011"/>
            <a:ext cx="468052" cy="420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683568" y="3068960"/>
            <a:ext cx="7704856" cy="1200329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dirty="0" smtClean="0">
                <a:latin typeface="Franklin Gothic Book" panose="020B0503020102020204" pitchFamily="34" charset="0"/>
              </a:rPr>
              <a:t>Víme, že každé složené číslo se dá rozložit na součin dvou menších čísel. Je-li některý z činitelů složené číslo, lze v rozkladu dále pokračovat  tak dlouho, než složené číslo bude zapsáno jako součin činitelů, které už dál rozkládat není možné  - těmi to činiteli jsou</a:t>
            </a:r>
            <a:r>
              <a:rPr lang="cs-CZ" b="1" dirty="0" smtClean="0">
                <a:latin typeface="Franklin Gothic Book" panose="020B0503020102020204" pitchFamily="34" charset="0"/>
              </a:rPr>
              <a:t> PRVOČÍSLA.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73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12" grpId="0" animBg="1"/>
      <p:bldP spid="13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55859" y="908720"/>
            <a:ext cx="8568952" cy="230832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latin typeface="Franklin Gothic Book" panose="020B0503020102020204" pitchFamily="34" charset="0"/>
              </a:rPr>
              <a:t>Každé složené číslo můžeme zapsat jako součin několika prvočísel, přitom některá z nich se v tomto součinu mohou opakovat. Výsledný součin nezávisí na postupu rozkládání a je jediný, pokud nebereme ohled na pořadí činitelů. Tyto činitele nazýváme </a:t>
            </a:r>
            <a:r>
              <a:rPr lang="cs-CZ" sz="2400" b="1" dirty="0" smtClean="0">
                <a:latin typeface="Franklin Gothic Book" panose="020B0503020102020204" pitchFamily="34" charset="0"/>
              </a:rPr>
              <a:t>prvočinitele</a:t>
            </a:r>
            <a:r>
              <a:rPr lang="cs-CZ" sz="2400" dirty="0" smtClean="0">
                <a:latin typeface="Franklin Gothic Book" panose="020B0503020102020204" pitchFamily="34" charset="0"/>
              </a:rPr>
              <a:t> daného </a:t>
            </a:r>
            <a:r>
              <a:rPr lang="cs-CZ" sz="2400" dirty="0">
                <a:latin typeface="Franklin Gothic Book" panose="020B0503020102020204" pitchFamily="34" charset="0"/>
              </a:rPr>
              <a:t>s</a:t>
            </a:r>
            <a:r>
              <a:rPr lang="cs-CZ" sz="2400" dirty="0" smtClean="0">
                <a:latin typeface="Franklin Gothic Book" panose="020B0503020102020204" pitchFamily="34" charset="0"/>
              </a:rPr>
              <a:t>loženého čísla a celému součinu říkáme </a:t>
            </a:r>
            <a:r>
              <a:rPr lang="cs-CZ" sz="2400" b="1" dirty="0" smtClean="0">
                <a:latin typeface="Franklin Gothic Book" panose="020B0503020102020204" pitchFamily="34" charset="0"/>
              </a:rPr>
              <a:t>rozklad</a:t>
            </a:r>
            <a:r>
              <a:rPr lang="cs-CZ" sz="2400" dirty="0" smtClean="0">
                <a:latin typeface="Franklin Gothic Book" panose="020B0503020102020204" pitchFamily="34" charset="0"/>
              </a:rPr>
              <a:t> daného čísla </a:t>
            </a:r>
            <a:r>
              <a:rPr lang="cs-CZ" sz="2400" b="1" dirty="0" smtClean="0">
                <a:latin typeface="Franklin Gothic Book" panose="020B0503020102020204" pitchFamily="34" charset="0"/>
              </a:rPr>
              <a:t>na prvočinitele</a:t>
            </a:r>
            <a:r>
              <a:rPr lang="cs-CZ" sz="2400" dirty="0" smtClean="0">
                <a:latin typeface="Franklin Gothic Book" panose="020B0503020102020204" pitchFamily="34" charset="0"/>
              </a:rPr>
              <a:t>.</a:t>
            </a:r>
            <a:endParaRPr lang="cs-CZ" sz="2400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09359" y="3645024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latin typeface="Franklin Gothic Book" panose="020B0503020102020204" pitchFamily="34" charset="0"/>
              </a:rPr>
              <a:t>Při rozhodování, zda </a:t>
            </a:r>
            <a:r>
              <a:rPr lang="cs-CZ" sz="2400" i="1" dirty="0" smtClean="0">
                <a:latin typeface="Franklin Gothic Book" panose="020B0503020102020204" pitchFamily="34" charset="0"/>
              </a:rPr>
              <a:t>dvojciferné</a:t>
            </a:r>
            <a:r>
              <a:rPr lang="cs-CZ" sz="2400" dirty="0" smtClean="0">
                <a:latin typeface="Franklin Gothic Book" panose="020B0503020102020204" pitchFamily="34" charset="0"/>
              </a:rPr>
              <a:t> číslo je, nebo není prvočíslo, stačí zkoumat, zda je dělitelné čísly </a:t>
            </a:r>
            <a:r>
              <a:rPr lang="cs-CZ" sz="2400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2, 3, 5, 7</a:t>
            </a:r>
            <a:r>
              <a:rPr lang="cs-CZ" sz="2400" dirty="0" smtClean="0">
                <a:latin typeface="Franklin Gothic Book" panose="020B0503020102020204" pitchFamily="34" charset="0"/>
              </a:rPr>
              <a:t>. Není-li dvojciferné číslo dělitelné žádným z těchto prvočísel, </a:t>
            </a:r>
            <a:r>
              <a:rPr lang="cs-CZ" sz="2400" i="1" u="sng" dirty="0" smtClean="0">
                <a:latin typeface="Franklin Gothic Book" panose="020B0503020102020204" pitchFamily="34" charset="0"/>
              </a:rPr>
              <a:t>pak je prvočíslo</a:t>
            </a:r>
            <a:r>
              <a:rPr lang="cs-CZ" sz="2400" dirty="0" smtClean="0">
                <a:latin typeface="Franklin Gothic Book" panose="020B0503020102020204" pitchFamily="34" charset="0"/>
              </a:rPr>
              <a:t>.</a:t>
            </a:r>
            <a:endParaRPr lang="cs-CZ" sz="2400" dirty="0">
              <a:latin typeface="Franklin Gothic Book" panose="020B05030201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0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Cvičení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35596" y="1196752"/>
            <a:ext cx="720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1. Jaký je rozdíl mezi prvočíslem a číslem složeným? Uveďte příklady.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endParaRPr lang="cs-CZ" dirty="0" smtClean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2. Vyberte z následujících rozkladů ty, které číslo rozkládají na prvočinitele: 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pPr marL="342900" indent="-342900">
              <a:buAutoNum type="arabicPeriod"/>
            </a:pPr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3. Určete všechna složená čísla menší než 150, která mají ve svém rozkladu prvočíslo 11.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4. Rozložte na součin prvočinitelů: 66, 75, 84, 88, 90, 100.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35491" y="2923522"/>
            <a:ext cx="12241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28 = 2 . 14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55875" y="3352829"/>
            <a:ext cx="18001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135 = 3 . 3 . 3 . 5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762480" y="3352829"/>
            <a:ext cx="196975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330 = 3 . 11 . 2 . 5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267744" y="2905217"/>
            <a:ext cx="12241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51 = 3 . 17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923928" y="2923522"/>
            <a:ext cx="12241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73 = 1 . 73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508104" y="2932713"/>
            <a:ext cx="13681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119 = 7 . 17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132534" y="2932713"/>
            <a:ext cx="17599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120 = 2 . 3 . 4 . 5</a:t>
            </a:r>
            <a:endParaRPr lang="cs-CZ" dirty="0"/>
          </a:p>
        </p:txBody>
      </p:sp>
      <p:sp>
        <p:nvSpPr>
          <p:cNvPr id="3" name="Tlačítko akce: Nápověda 2">
            <a:hlinkClick r:id="rId3" action="ppaction://hlinksldjump" highlightClick="1"/>
          </p:cNvPr>
          <p:cNvSpPr/>
          <p:nvPr/>
        </p:nvSpPr>
        <p:spPr>
          <a:xfrm>
            <a:off x="8136396" y="1628800"/>
            <a:ext cx="396044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Nápověda 17">
            <a:hlinkClick r:id="rId4" action="ppaction://hlinksldjump" highlightClick="1"/>
          </p:cNvPr>
          <p:cNvSpPr/>
          <p:nvPr/>
        </p:nvSpPr>
        <p:spPr>
          <a:xfrm>
            <a:off x="8136396" y="2348880"/>
            <a:ext cx="396044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Nápověda 18">
            <a:hlinkClick r:id="rId5" action="ppaction://hlinksldjump" highlightClick="1"/>
          </p:cNvPr>
          <p:cNvSpPr/>
          <p:nvPr/>
        </p:nvSpPr>
        <p:spPr>
          <a:xfrm>
            <a:off x="8136396" y="3801260"/>
            <a:ext cx="396044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Nápověda 19">
            <a:hlinkClick r:id="rId6" action="ppaction://hlinksldjump" highlightClick="1"/>
          </p:cNvPr>
          <p:cNvSpPr/>
          <p:nvPr/>
        </p:nvSpPr>
        <p:spPr>
          <a:xfrm>
            <a:off x="8136396" y="4735022"/>
            <a:ext cx="396044" cy="432048"/>
          </a:xfrm>
          <a:prstGeom prst="actionButtonHelp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19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Cvičení - řešení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268760"/>
            <a:ext cx="79928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dirty="0">
                <a:latin typeface="Franklin Gothic Book" panose="020B0503020102020204" pitchFamily="34" charset="0"/>
              </a:rPr>
              <a:t>Jaký je rozdíl mezi prvočíslem a číslem složeným? Uveďte příklady.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sz="2000" dirty="0">
              <a:latin typeface="Franklin Gothic Book" panose="020B0503020102020204" pitchFamily="34" charset="0"/>
            </a:endParaRPr>
          </a:p>
        </p:txBody>
      </p:sp>
      <p:sp>
        <p:nvSpPr>
          <p:cNvPr id="28" name="Tlačítko akce: Návrat 27">
            <a:hlinkClick r:id="rId3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ový popisek 1"/>
          <p:cNvSpPr/>
          <p:nvPr/>
        </p:nvSpPr>
        <p:spPr>
          <a:xfrm>
            <a:off x="467544" y="2276872"/>
            <a:ext cx="3096344" cy="2592288"/>
          </a:xfrm>
          <a:prstGeom prst="wedgeRoundRectCallout">
            <a:avLst>
              <a:gd name="adj1" fmla="val 53443"/>
              <a:gd name="adj2" fmla="val -65234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Prvočíslo je číslo, které má jen dva dělitele, číslo 1 a samo sebe. Mezi čísly 2 – 20 najdeme kupříkladu tato prvočísla: 2, 3, 5, 7, 11, 13, 17, 19.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29" name="Zaoblený obdélníkový popisek 28"/>
          <p:cNvSpPr/>
          <p:nvPr/>
        </p:nvSpPr>
        <p:spPr>
          <a:xfrm>
            <a:off x="5259791" y="2276872"/>
            <a:ext cx="3096344" cy="2592288"/>
          </a:xfrm>
          <a:prstGeom prst="wedgeRoundRectCallout">
            <a:avLst>
              <a:gd name="adj1" fmla="val -53050"/>
              <a:gd name="adj2" fmla="val -65234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Číslo složené je číslo, které má více než dva dělitele. Mezi čísly 2 – 20 najdeme kupříkladu tato složená čísla: 4, 6, 8, 9, 10, 12, 14, 15, 16, 18, 20.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8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vál 35"/>
          <p:cNvSpPr/>
          <p:nvPr/>
        </p:nvSpPr>
        <p:spPr>
          <a:xfrm>
            <a:off x="4680012" y="4155472"/>
            <a:ext cx="2268252" cy="95679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2357753" y="4155472"/>
            <a:ext cx="2268252" cy="95679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5400092" y="3059096"/>
            <a:ext cx="1584176" cy="95679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3743908" y="3086592"/>
            <a:ext cx="1584176" cy="95679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vál 1"/>
          <p:cNvSpPr/>
          <p:nvPr/>
        </p:nvSpPr>
        <p:spPr>
          <a:xfrm>
            <a:off x="2087724" y="3059096"/>
            <a:ext cx="1584176" cy="95679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268760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dirty="0">
                <a:latin typeface="Franklin Gothic Book" panose="020B0503020102020204" pitchFamily="34" charset="0"/>
              </a:rPr>
              <a:t>Vyberte z následujících rozkladů ty, které číslo rozkládají na prvočinitele: 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endParaRPr lang="cs-CZ" dirty="0">
              <a:latin typeface="Franklin Gothic Book" panose="020B05030201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Franklin Gothic Book" panose="020B0503020102020204" pitchFamily="34" charset="0"/>
              </a:rPr>
              <a:t>podívejme se na všechny zadané rozklady a vypišme si z nich všechna prvočísla:</a:t>
            </a:r>
            <a:r>
              <a:rPr lang="cs-CZ" dirty="0">
                <a:latin typeface="Franklin Gothic Book" panose="020B0503020102020204" pitchFamily="34" charset="0"/>
              </a:rPr>
              <a:t> </a:t>
            </a:r>
            <a:r>
              <a:rPr lang="cs-CZ" dirty="0" smtClean="0">
                <a:latin typeface="Franklin Gothic Book" panose="020B0503020102020204" pitchFamily="34" charset="0"/>
              </a:rPr>
              <a:t>2, 3</a:t>
            </a:r>
            <a:r>
              <a:rPr lang="cs-CZ" smtClean="0">
                <a:latin typeface="Franklin Gothic Book" panose="020B0503020102020204" pitchFamily="34" charset="0"/>
              </a:rPr>
              <a:t>, 5, 11, 17, 73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dirty="0">
                <a:latin typeface="Franklin Gothic Book" panose="020B0503020102020204" pitchFamily="34" charset="0"/>
              </a:rPr>
              <a:t>a</a:t>
            </a:r>
            <a:r>
              <a:rPr lang="cs-CZ" dirty="0" smtClean="0">
                <a:latin typeface="Franklin Gothic Book" panose="020B0503020102020204" pitchFamily="34" charset="0"/>
              </a:rPr>
              <a:t> vyberme pouze ty, která mají právě ve svých rozkladech jen tato čísla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lačítko akce: Návrat 24">
            <a:hlinkClick r:id="rId3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635491" y="3371134"/>
            <a:ext cx="12241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28 = 2 . 14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591829" y="4449205"/>
            <a:ext cx="18001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135 = 3 . 3 . 3 . 5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798434" y="4449205"/>
            <a:ext cx="196975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330 = 3 . 11 . 2 . 5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2267744" y="3352829"/>
            <a:ext cx="12241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51 = 3 . 17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923928" y="3371134"/>
            <a:ext cx="12241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73 = 1 . 73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5508104" y="3380325"/>
            <a:ext cx="13681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119 = 7 . 17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7132534" y="3380325"/>
            <a:ext cx="17599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120 = 2 . 3 . 4 .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39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3" grpId="0" animBg="1"/>
      <p:bldP spid="35" grpId="0" animBg="1"/>
      <p:bldP spid="34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lačítko akce: Návrat 3">
            <a:hlinkClick r:id="rId2" action="ppaction://hlinksldjump" highlightClick="1"/>
          </p:cNvPr>
          <p:cNvSpPr/>
          <p:nvPr/>
        </p:nvSpPr>
        <p:spPr>
          <a:xfrm>
            <a:off x="8028384" y="5589240"/>
            <a:ext cx="504056" cy="576064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268760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3:</a:t>
            </a:r>
            <a:r>
              <a:rPr lang="cs-CZ" dirty="0" smtClean="0">
                <a:latin typeface="Franklin Gothic Book" panose="020B0503020102020204" pitchFamily="34" charset="0"/>
              </a:rPr>
              <a:t> </a:t>
            </a:r>
            <a:r>
              <a:rPr lang="cs-CZ" dirty="0">
                <a:latin typeface="Franklin Gothic Book" panose="020B0503020102020204" pitchFamily="34" charset="0"/>
              </a:rPr>
              <a:t>Určete všechna složená čísla menší než 150, která mají ve svém rozkladu prvočíslo 11</a:t>
            </a:r>
            <a:r>
              <a:rPr lang="cs-CZ" dirty="0" smtClean="0">
                <a:latin typeface="Franklin Gothic Book" panose="020B0503020102020204" pitchFamily="34" charset="0"/>
              </a:rPr>
              <a:t>.</a:t>
            </a:r>
          </a:p>
        </p:txBody>
      </p:sp>
      <p:sp>
        <p:nvSpPr>
          <p:cNvPr id="2" name="Zaoblený obdélníkový popisek 1"/>
          <p:cNvSpPr/>
          <p:nvPr/>
        </p:nvSpPr>
        <p:spPr>
          <a:xfrm>
            <a:off x="6300192" y="2929388"/>
            <a:ext cx="2664296" cy="2485440"/>
          </a:xfrm>
          <a:prstGeom prst="wedgeRoundRectCallout">
            <a:avLst>
              <a:gd name="adj1" fmla="val -26960"/>
              <a:gd name="adj2" fmla="val -88922"/>
              <a:gd name="adj3" fmla="val 16667"/>
            </a:avLst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Co to jinými slovy znamená hledat složená čísla, která mají v rozkladu prvočíslo 11? … </a:t>
            </a:r>
            <a:r>
              <a:rPr lang="cs-CZ" b="1" dirty="0" smtClean="0">
                <a:latin typeface="Franklin Gothic Book" panose="020B0503020102020204" pitchFamily="34" charset="0"/>
              </a:rPr>
              <a:t>hledat násobky tohoto čísla.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2838481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Mezi tato čísla patří: 22, 33, 44, 55, 66, 77, 88, 99, 110, 121, 132, 143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43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>
            <a:hlinkClick r:id="rId3" action="ppaction://hlinksldjump"/>
          </p:cNvPr>
          <p:cNvSpPr txBox="1"/>
          <p:nvPr/>
        </p:nvSpPr>
        <p:spPr>
          <a:xfrm>
            <a:off x="683568" y="404664"/>
            <a:ext cx="799288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4:</a:t>
            </a:r>
            <a:r>
              <a:rPr lang="cs-CZ" dirty="0" smtClean="0">
                <a:latin typeface="Franklin Gothic Book" panose="020B0503020102020204" pitchFamily="34" charset="0"/>
              </a:rPr>
              <a:t> Rozložte </a:t>
            </a:r>
            <a:r>
              <a:rPr lang="cs-CZ" dirty="0">
                <a:latin typeface="Franklin Gothic Book" panose="020B0503020102020204" pitchFamily="34" charset="0"/>
              </a:rPr>
              <a:t>na součin prvočinitelů: 66, 75, 84, 88, 90, </a:t>
            </a:r>
            <a:r>
              <a:rPr lang="cs-CZ" dirty="0" smtClean="0">
                <a:latin typeface="Franklin Gothic Book" panose="020B0503020102020204" pitchFamily="34" charset="0"/>
              </a:rPr>
              <a:t>93.</a:t>
            </a:r>
            <a:endParaRPr lang="cs-CZ" dirty="0">
              <a:latin typeface="Franklin Gothic Book" panose="020B0503020102020204" pitchFamily="34" charset="0"/>
            </a:endParaRP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sz="2000" b="1" dirty="0" smtClean="0">
                <a:latin typeface="Franklin Gothic Book" panose="020B0503020102020204" pitchFamily="34" charset="0"/>
              </a:rPr>
              <a:t>66</a:t>
            </a:r>
            <a:r>
              <a:rPr lang="cs-CZ" sz="2000" dirty="0" smtClean="0">
                <a:latin typeface="Franklin Gothic Book" panose="020B0503020102020204" pitchFamily="34" charset="0"/>
              </a:rPr>
              <a:t> = 11 . 2 . 3 = </a:t>
            </a:r>
            <a:r>
              <a:rPr lang="cs-CZ" sz="2000" u="sng" dirty="0" smtClean="0">
                <a:latin typeface="Franklin Gothic Book" panose="020B0503020102020204" pitchFamily="34" charset="0"/>
              </a:rPr>
              <a:t>2 . 3 . 11</a:t>
            </a:r>
            <a:r>
              <a:rPr lang="cs-CZ" sz="2000" dirty="0" smtClean="0">
                <a:latin typeface="Franklin Gothic Book" panose="020B0503020102020204" pitchFamily="34" charset="0"/>
              </a:rPr>
              <a:t>	</a:t>
            </a:r>
            <a:r>
              <a:rPr lang="cs-CZ" sz="2000" b="1" dirty="0" smtClean="0">
                <a:latin typeface="Franklin Gothic Book" panose="020B0503020102020204" pitchFamily="34" charset="0"/>
              </a:rPr>
              <a:t>75</a:t>
            </a:r>
            <a:r>
              <a:rPr lang="cs-CZ" sz="2000" dirty="0" smtClean="0">
                <a:latin typeface="Franklin Gothic Book" panose="020B0503020102020204" pitchFamily="34" charset="0"/>
              </a:rPr>
              <a:t> </a:t>
            </a:r>
            <a:r>
              <a:rPr lang="cs-CZ" sz="2000" dirty="0">
                <a:latin typeface="Franklin Gothic Book" panose="020B0503020102020204" pitchFamily="34" charset="0"/>
              </a:rPr>
              <a:t>= 5</a:t>
            </a:r>
            <a:r>
              <a:rPr lang="cs-CZ" sz="2000" dirty="0" smtClean="0">
                <a:latin typeface="Franklin Gothic Book" panose="020B0503020102020204" pitchFamily="34" charset="0"/>
              </a:rPr>
              <a:t> </a:t>
            </a:r>
            <a:r>
              <a:rPr lang="cs-CZ" sz="2000" dirty="0">
                <a:latin typeface="Franklin Gothic Book" panose="020B0503020102020204" pitchFamily="34" charset="0"/>
              </a:rPr>
              <a:t>. </a:t>
            </a:r>
            <a:r>
              <a:rPr lang="cs-CZ" sz="2000" dirty="0" smtClean="0">
                <a:latin typeface="Franklin Gothic Book" panose="020B0503020102020204" pitchFamily="34" charset="0"/>
              </a:rPr>
              <a:t>3 </a:t>
            </a:r>
            <a:r>
              <a:rPr lang="cs-CZ" sz="2000" dirty="0">
                <a:latin typeface="Franklin Gothic Book" panose="020B0503020102020204" pitchFamily="34" charset="0"/>
              </a:rPr>
              <a:t>. </a:t>
            </a:r>
            <a:r>
              <a:rPr lang="cs-CZ" sz="2000" dirty="0" smtClean="0">
                <a:latin typeface="Franklin Gothic Book" panose="020B0503020102020204" pitchFamily="34" charset="0"/>
              </a:rPr>
              <a:t>5 </a:t>
            </a:r>
            <a:r>
              <a:rPr lang="cs-CZ" sz="2000" dirty="0">
                <a:latin typeface="Franklin Gothic Book" panose="020B0503020102020204" pitchFamily="34" charset="0"/>
              </a:rPr>
              <a:t>= </a:t>
            </a:r>
            <a:r>
              <a:rPr lang="cs-CZ" sz="2000" u="sng" dirty="0" smtClean="0">
                <a:latin typeface="Franklin Gothic Book" panose="020B0503020102020204" pitchFamily="34" charset="0"/>
              </a:rPr>
              <a:t>3 </a:t>
            </a:r>
            <a:r>
              <a:rPr lang="cs-CZ" sz="2000" u="sng" dirty="0">
                <a:latin typeface="Franklin Gothic Book" panose="020B0503020102020204" pitchFamily="34" charset="0"/>
              </a:rPr>
              <a:t>. </a:t>
            </a:r>
            <a:r>
              <a:rPr lang="cs-CZ" sz="2000" u="sng" dirty="0" smtClean="0">
                <a:latin typeface="Franklin Gothic Book" panose="020B0503020102020204" pitchFamily="34" charset="0"/>
              </a:rPr>
              <a:t>5 </a:t>
            </a:r>
            <a:r>
              <a:rPr lang="cs-CZ" sz="2000" u="sng" dirty="0">
                <a:latin typeface="Franklin Gothic Book" panose="020B0503020102020204" pitchFamily="34" charset="0"/>
              </a:rPr>
              <a:t>. 5</a:t>
            </a: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000" dirty="0">
                <a:latin typeface="Franklin Gothic Book" panose="020B0503020102020204" pitchFamily="34" charset="0"/>
              </a:rPr>
              <a:t>11 . </a:t>
            </a:r>
            <a:r>
              <a:rPr lang="cs-CZ" sz="2000" dirty="0" smtClean="0">
                <a:latin typeface="Franklin Gothic Book" panose="020B0503020102020204" pitchFamily="34" charset="0"/>
              </a:rPr>
              <a:t>6				5 . 15</a:t>
            </a:r>
            <a:endParaRPr lang="cs-CZ" sz="2000" dirty="0">
              <a:latin typeface="Franklin Gothic Book" panose="020B0503020102020204" pitchFamily="34" charset="0"/>
            </a:endParaRP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000" dirty="0">
                <a:latin typeface="Franklin Gothic Book" panose="020B0503020102020204" pitchFamily="34" charset="0"/>
              </a:rPr>
              <a:t>      2 . </a:t>
            </a:r>
            <a:r>
              <a:rPr lang="cs-CZ" sz="2000" dirty="0" smtClean="0">
                <a:latin typeface="Franklin Gothic Book" panose="020B0503020102020204" pitchFamily="34" charset="0"/>
              </a:rPr>
              <a:t>3				    3 . 5</a:t>
            </a:r>
            <a:endParaRPr lang="cs-CZ" sz="2000" dirty="0">
              <a:latin typeface="Franklin Gothic Book" panose="020B0503020102020204" pitchFamily="34" charset="0"/>
            </a:endParaRPr>
          </a:p>
          <a:p>
            <a:endParaRPr lang="cs-CZ" sz="2000" u="sng" dirty="0" smtClean="0">
              <a:latin typeface="Franklin Gothic Book" panose="020B0503020102020204" pitchFamily="34" charset="0"/>
            </a:endParaRPr>
          </a:p>
          <a:p>
            <a:r>
              <a:rPr lang="cs-CZ" sz="2000" b="1" dirty="0" smtClean="0">
                <a:latin typeface="Franklin Gothic Book" panose="020B0503020102020204" pitchFamily="34" charset="0"/>
              </a:rPr>
              <a:t>84 </a:t>
            </a:r>
            <a:r>
              <a:rPr lang="cs-CZ" sz="2000" dirty="0" smtClean="0">
                <a:latin typeface="Franklin Gothic Book" panose="020B0503020102020204" pitchFamily="34" charset="0"/>
              </a:rPr>
              <a:t>= 2 </a:t>
            </a:r>
            <a:r>
              <a:rPr lang="cs-CZ" sz="2000" dirty="0">
                <a:latin typeface="Franklin Gothic Book" panose="020B0503020102020204" pitchFamily="34" charset="0"/>
              </a:rPr>
              <a:t>. 2 . </a:t>
            </a:r>
            <a:r>
              <a:rPr lang="cs-CZ" sz="2000" dirty="0" smtClean="0">
                <a:latin typeface="Franklin Gothic Book" panose="020B0503020102020204" pitchFamily="34" charset="0"/>
              </a:rPr>
              <a:t>7 . 3 </a:t>
            </a:r>
            <a:r>
              <a:rPr lang="cs-CZ" sz="2000" dirty="0">
                <a:latin typeface="Franklin Gothic Book" panose="020B0503020102020204" pitchFamily="34" charset="0"/>
              </a:rPr>
              <a:t>= </a:t>
            </a:r>
            <a:r>
              <a:rPr lang="cs-CZ" sz="2000" u="sng" dirty="0">
                <a:latin typeface="Franklin Gothic Book" panose="020B0503020102020204" pitchFamily="34" charset="0"/>
              </a:rPr>
              <a:t>2 . </a:t>
            </a:r>
            <a:r>
              <a:rPr lang="cs-CZ" sz="2000" u="sng" dirty="0" smtClean="0">
                <a:latin typeface="Franklin Gothic Book" panose="020B0503020102020204" pitchFamily="34" charset="0"/>
              </a:rPr>
              <a:t>2 </a:t>
            </a:r>
            <a:r>
              <a:rPr lang="cs-CZ" sz="2000" u="sng" dirty="0">
                <a:latin typeface="Franklin Gothic Book" panose="020B0503020102020204" pitchFamily="34" charset="0"/>
              </a:rPr>
              <a:t>. </a:t>
            </a:r>
            <a:r>
              <a:rPr lang="cs-CZ" sz="2000" u="sng" dirty="0" smtClean="0">
                <a:latin typeface="Franklin Gothic Book" panose="020B0503020102020204" pitchFamily="34" charset="0"/>
              </a:rPr>
              <a:t>3 . 7</a:t>
            </a:r>
            <a:r>
              <a:rPr lang="cs-CZ" sz="2000" dirty="0">
                <a:latin typeface="Franklin Gothic Book" panose="020B0503020102020204" pitchFamily="34" charset="0"/>
              </a:rPr>
              <a:t>	</a:t>
            </a:r>
            <a:r>
              <a:rPr lang="cs-CZ" sz="2000" b="1" dirty="0" smtClean="0">
                <a:latin typeface="Franklin Gothic Book" panose="020B0503020102020204" pitchFamily="34" charset="0"/>
              </a:rPr>
              <a:t>88</a:t>
            </a:r>
            <a:r>
              <a:rPr lang="cs-CZ" sz="2000" dirty="0" smtClean="0">
                <a:latin typeface="Franklin Gothic Book" panose="020B0503020102020204" pitchFamily="34" charset="0"/>
              </a:rPr>
              <a:t> </a:t>
            </a:r>
            <a:r>
              <a:rPr lang="cs-CZ" sz="2000" dirty="0">
                <a:latin typeface="Franklin Gothic Book" panose="020B0503020102020204" pitchFamily="34" charset="0"/>
              </a:rPr>
              <a:t>= </a:t>
            </a:r>
            <a:r>
              <a:rPr lang="cs-CZ" sz="2000" dirty="0" smtClean="0">
                <a:latin typeface="Franklin Gothic Book" panose="020B0503020102020204" pitchFamily="34" charset="0"/>
              </a:rPr>
              <a:t>11 </a:t>
            </a:r>
            <a:r>
              <a:rPr lang="cs-CZ" sz="2000" dirty="0">
                <a:latin typeface="Franklin Gothic Book" panose="020B0503020102020204" pitchFamily="34" charset="0"/>
              </a:rPr>
              <a:t>. </a:t>
            </a:r>
            <a:r>
              <a:rPr lang="cs-CZ" sz="2000" dirty="0" smtClean="0">
                <a:latin typeface="Franklin Gothic Book" panose="020B0503020102020204" pitchFamily="34" charset="0"/>
              </a:rPr>
              <a:t>2 </a:t>
            </a:r>
            <a:r>
              <a:rPr lang="cs-CZ" sz="2000" dirty="0">
                <a:latin typeface="Franklin Gothic Book" panose="020B0503020102020204" pitchFamily="34" charset="0"/>
              </a:rPr>
              <a:t>. </a:t>
            </a:r>
            <a:r>
              <a:rPr lang="cs-CZ" sz="2000" dirty="0" smtClean="0">
                <a:latin typeface="Franklin Gothic Book" panose="020B0503020102020204" pitchFamily="34" charset="0"/>
              </a:rPr>
              <a:t>2 . 2 </a:t>
            </a:r>
            <a:r>
              <a:rPr lang="cs-CZ" sz="2000" dirty="0">
                <a:latin typeface="Franklin Gothic Book" panose="020B0503020102020204" pitchFamily="34" charset="0"/>
              </a:rPr>
              <a:t>= </a:t>
            </a:r>
            <a:r>
              <a:rPr lang="cs-CZ" sz="2000" u="sng" dirty="0" smtClean="0">
                <a:latin typeface="Franklin Gothic Book" panose="020B0503020102020204" pitchFamily="34" charset="0"/>
              </a:rPr>
              <a:t>2 . 2 . 2 . 11</a:t>
            </a:r>
            <a:endParaRPr lang="cs-CZ" sz="2000" u="sng" dirty="0">
              <a:latin typeface="Franklin Gothic Book" panose="020B0503020102020204" pitchFamily="34" charset="0"/>
            </a:endParaRP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000" dirty="0">
                <a:latin typeface="Franklin Gothic Book" panose="020B0503020102020204" pitchFamily="34" charset="0"/>
              </a:rPr>
              <a:t>2</a:t>
            </a:r>
            <a:r>
              <a:rPr lang="cs-CZ" sz="2000" dirty="0" smtClean="0">
                <a:latin typeface="Franklin Gothic Book" panose="020B0503020102020204" pitchFamily="34" charset="0"/>
              </a:rPr>
              <a:t> </a:t>
            </a:r>
            <a:r>
              <a:rPr lang="cs-CZ" sz="2000" dirty="0">
                <a:latin typeface="Franklin Gothic Book" panose="020B0503020102020204" pitchFamily="34" charset="0"/>
              </a:rPr>
              <a:t>. </a:t>
            </a:r>
            <a:r>
              <a:rPr lang="cs-CZ" sz="2000" dirty="0" smtClean="0">
                <a:latin typeface="Franklin Gothic Book" panose="020B0503020102020204" pitchFamily="34" charset="0"/>
              </a:rPr>
              <a:t>42</a:t>
            </a:r>
            <a:r>
              <a:rPr lang="cs-CZ" sz="2000" dirty="0">
                <a:latin typeface="Franklin Gothic Book" panose="020B0503020102020204" pitchFamily="34" charset="0"/>
              </a:rPr>
              <a:t>				</a:t>
            </a:r>
            <a:r>
              <a:rPr lang="cs-CZ" sz="2000" dirty="0" smtClean="0">
                <a:latin typeface="Franklin Gothic Book" panose="020B0503020102020204" pitchFamily="34" charset="0"/>
              </a:rPr>
              <a:t>11 </a:t>
            </a:r>
            <a:r>
              <a:rPr lang="cs-CZ" sz="2000" dirty="0">
                <a:latin typeface="Franklin Gothic Book" panose="020B0503020102020204" pitchFamily="34" charset="0"/>
              </a:rPr>
              <a:t>. 8</a:t>
            </a: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000" dirty="0">
                <a:latin typeface="Franklin Gothic Book" panose="020B0503020102020204" pitchFamily="34" charset="0"/>
              </a:rPr>
              <a:t>      </a:t>
            </a:r>
            <a:r>
              <a:rPr lang="cs-CZ" sz="2000" dirty="0" smtClean="0">
                <a:latin typeface="Franklin Gothic Book" panose="020B0503020102020204" pitchFamily="34" charset="0"/>
              </a:rPr>
              <a:t>2 </a:t>
            </a:r>
            <a:r>
              <a:rPr lang="cs-CZ" sz="2000" dirty="0">
                <a:latin typeface="Franklin Gothic Book" panose="020B0503020102020204" pitchFamily="34" charset="0"/>
              </a:rPr>
              <a:t>. </a:t>
            </a:r>
            <a:r>
              <a:rPr lang="cs-CZ" sz="2000" dirty="0" smtClean="0">
                <a:latin typeface="Franklin Gothic Book" panose="020B0503020102020204" pitchFamily="34" charset="0"/>
              </a:rPr>
              <a:t>21</a:t>
            </a:r>
            <a:r>
              <a:rPr lang="cs-CZ" sz="2000" dirty="0">
                <a:latin typeface="Franklin Gothic Book" panose="020B0503020102020204" pitchFamily="34" charset="0"/>
              </a:rPr>
              <a:t>	</a:t>
            </a:r>
            <a:r>
              <a:rPr lang="cs-CZ" sz="2000" dirty="0" smtClean="0">
                <a:latin typeface="Franklin Gothic Book" panose="020B0503020102020204" pitchFamily="34" charset="0"/>
              </a:rPr>
              <a:t>		       2 </a:t>
            </a:r>
            <a:r>
              <a:rPr lang="cs-CZ" sz="2000" dirty="0">
                <a:latin typeface="Franklin Gothic Book" panose="020B0503020102020204" pitchFamily="34" charset="0"/>
              </a:rPr>
              <a:t>. </a:t>
            </a:r>
            <a:r>
              <a:rPr lang="cs-CZ" sz="2000" dirty="0" smtClean="0">
                <a:latin typeface="Franklin Gothic Book" panose="020B0503020102020204" pitchFamily="34" charset="0"/>
              </a:rPr>
              <a:t>4</a:t>
            </a:r>
            <a:endParaRPr lang="cs-CZ" sz="2000" dirty="0">
              <a:latin typeface="Franklin Gothic Book" panose="020B0503020102020204" pitchFamily="34" charset="0"/>
            </a:endParaRPr>
          </a:p>
          <a:p>
            <a:r>
              <a:rPr lang="cs-CZ" sz="2000" dirty="0">
                <a:latin typeface="Franklin Gothic Book" panose="020B0503020102020204" pitchFamily="34" charset="0"/>
              </a:rPr>
              <a:t> </a:t>
            </a:r>
            <a:r>
              <a:rPr lang="cs-CZ" sz="2000" dirty="0" smtClean="0">
                <a:latin typeface="Franklin Gothic Book" panose="020B0503020102020204" pitchFamily="34" charset="0"/>
              </a:rPr>
              <a:t>         </a:t>
            </a:r>
          </a:p>
          <a:p>
            <a:r>
              <a:rPr lang="cs-CZ" sz="2000" dirty="0" smtClean="0">
                <a:latin typeface="Franklin Gothic Book" panose="020B0503020102020204" pitchFamily="34" charset="0"/>
              </a:rPr>
              <a:t>           7 . 3			            2 . 2</a:t>
            </a:r>
          </a:p>
          <a:p>
            <a:r>
              <a:rPr lang="cs-CZ" sz="2000" dirty="0" smtClean="0">
                <a:latin typeface="Franklin Gothic Book" panose="020B0503020102020204" pitchFamily="34" charset="0"/>
              </a:rPr>
              <a:t>A tak bychom postupovali i pro čísla 90 a 93.</a:t>
            </a: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endParaRPr lang="cs-CZ" sz="2000" dirty="0" smtClean="0">
              <a:latin typeface="Franklin Gothic Book" panose="020B0503020102020204" pitchFamily="34" charset="0"/>
            </a:endParaRP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endParaRPr lang="cs-CZ" sz="2000" dirty="0" smtClean="0">
              <a:latin typeface="Franklin Gothic Book" panose="020B0503020102020204" pitchFamily="34" charset="0"/>
            </a:endParaRPr>
          </a:p>
          <a:p>
            <a:endParaRPr lang="cs-CZ" sz="2000" dirty="0">
              <a:latin typeface="Franklin Gothic Book" panose="020B0503020102020204" pitchFamily="34" charset="0"/>
            </a:endParaRPr>
          </a:p>
          <a:p>
            <a:endParaRPr lang="cs-CZ" sz="2000" dirty="0" smtClean="0">
              <a:latin typeface="Franklin Gothic Book" panose="020B0503020102020204" pitchFamily="34" charset="0"/>
            </a:endParaRPr>
          </a:p>
          <a:p>
            <a:endParaRPr lang="cs-CZ" sz="2000" dirty="0">
              <a:latin typeface="Franklin Gothic Book" panose="020B0503020102020204" pitchFamily="34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H="1">
            <a:off x="926348" y="1412776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134160" y="1412776"/>
            <a:ext cx="106141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H="1">
            <a:off x="1230869" y="2017975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1438681" y="2017975"/>
            <a:ext cx="106141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H="1">
            <a:off x="4525612" y="1412776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33424" y="1412776"/>
            <a:ext cx="106141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H="1">
            <a:off x="4752404" y="2017975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4960216" y="2017975"/>
            <a:ext cx="106141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H="1">
            <a:off x="947655" y="3212976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1155467" y="3212976"/>
            <a:ext cx="106141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H="1">
            <a:off x="1261608" y="3812550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1469420" y="3812550"/>
            <a:ext cx="106141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 flipH="1">
            <a:off x="1575561" y="4437112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1783373" y="4437112"/>
            <a:ext cx="106141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H="1">
            <a:off x="4561616" y="3212976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4769428" y="3212976"/>
            <a:ext cx="106141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H="1">
            <a:off x="4977282" y="3812550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5185094" y="3812550"/>
            <a:ext cx="106141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H="1">
            <a:off x="5291235" y="4437112"/>
            <a:ext cx="72008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5499047" y="4437112"/>
            <a:ext cx="106141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1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753</TotalTime>
  <Words>702</Words>
  <Application>Microsoft Office PowerPoint</Application>
  <PresentationFormat>Předvádění na obrazovce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45</cp:revision>
  <dcterms:created xsi:type="dcterms:W3CDTF">2014-01-08T20:11:12Z</dcterms:created>
  <dcterms:modified xsi:type="dcterms:W3CDTF">2014-05-11T15:33:00Z</dcterms:modified>
</cp:coreProperties>
</file>