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6" r:id="rId5"/>
    <p:sldId id="268" r:id="rId6"/>
    <p:sldId id="267" r:id="rId7"/>
    <p:sldId id="260" r:id="rId8"/>
    <p:sldId id="261" r:id="rId9"/>
    <p:sldId id="263" r:id="rId10"/>
    <p:sldId id="265" r:id="rId11"/>
    <p:sldId id="264" r:id="rId12"/>
    <p:sldId id="262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11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12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3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Subtitle 2"/>
          <p:cNvSpPr txBox="1">
            <a:spLocks noGrp="1"/>
          </p:cNvSpPr>
          <p:nvPr>
            <p:ph type="subTitle" idx="1"/>
          </p:nvPr>
        </p:nvSpPr>
        <p:spPr>
          <a:xfrm>
            <a:off x="1473793" y="5052544"/>
            <a:ext cx="5637010" cy="882121"/>
          </a:xfrm>
        </p:spPr>
        <p:txBody>
          <a:bodyPr/>
          <a:lstStyle>
            <a:lvl1pPr marL="0" indent="0">
              <a:buNone/>
              <a:defRPr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608FB0-EC43-47AB-B812-B88528A8D7D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612E1C-0657-4D95-8B2A-55DCC0650ACE}" type="slidenum">
              <a:t>‹#›</a:t>
            </a:fld>
            <a:endParaRPr lang="cs-CZ"/>
          </a:p>
        </p:txBody>
      </p:sp>
      <p:sp>
        <p:nvSpPr>
          <p:cNvPr id="10" name="Title 1"/>
          <p:cNvSpPr txBox="1">
            <a:spLocks noGrp="1"/>
          </p:cNvSpPr>
          <p:nvPr>
            <p:ph type="ctrTitle"/>
          </p:nvPr>
        </p:nvSpPr>
        <p:spPr>
          <a:xfrm>
            <a:off x="817583" y="3132286"/>
            <a:ext cx="7175351" cy="1793165"/>
          </a:xfrm>
        </p:spPr>
        <p:txBody>
          <a:bodyPr/>
          <a:lstStyle>
            <a:lvl1pPr marL="640080" indent="-457200" algn="l">
              <a:defRPr sz="5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8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1904996" y="731520"/>
            <a:ext cx="6400800" cy="34747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B0827-5FCC-4B8E-8A29-A1B4E8ED6FA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7BC053-F148-4226-B9D9-1024E0E3FDF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83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1153762" y="376513"/>
            <a:ext cx="2057400" cy="5238341"/>
          </a:xfrm>
        </p:spPr>
        <p:txBody>
          <a:bodyPr vert="eaVert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3324109" y="731520"/>
            <a:ext cx="4829284" cy="489472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6CCDF2-7F25-49D1-B0CB-C66E1A054D73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77884C-B3ED-442B-AC24-F4579CA302B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0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8D808B-7611-49A9-93E2-30C03C293AD1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8FFF70-40EC-41B6-BD51-3F1AE4D796E9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9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6400800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6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2033195" y="2172650"/>
            <a:ext cx="5966670" cy="242334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2022442" y="4607515"/>
            <a:ext cx="5970492" cy="835459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A2C065-490B-483A-B720-A6162A7FBE1A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AF395D-6C05-44D3-A059-A14DDE04696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7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728D6E-DEF5-4A5A-97A1-86EC32E87640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DE1DC6-4F10-4361-9CD1-B5B59DEF6D43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8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Content Placeholder 10"/>
          <p:cNvSpPr txBox="1">
            <a:spLocks noGrp="1"/>
          </p:cNvSpPr>
          <p:nvPr>
            <p:ph idx="2"/>
          </p:nvPr>
        </p:nvSpPr>
        <p:spPr>
          <a:xfrm>
            <a:off x="4645152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6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Content Placeholder 3"/>
          <p:cNvSpPr txBox="1">
            <a:spLocks noGrp="1"/>
          </p:cNvSpPr>
          <p:nvPr>
            <p:ph idx="2"/>
          </p:nvPr>
        </p:nvSpPr>
        <p:spPr>
          <a:xfrm>
            <a:off x="1156450" y="1400330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73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1399032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C4767E-09C1-4C55-9985-B737BBBE95B9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7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36324E-3C27-4AFC-9B1F-1D7CA636E8B6}" type="slidenum">
              <a:t>‹#›</a:t>
            </a:fld>
            <a:endParaRPr lang="cs-CZ"/>
          </a:p>
        </p:txBody>
      </p:sp>
      <p:sp>
        <p:nvSpPr>
          <p:cNvPr id="9" name="Title 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7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F4CBE9-5953-4CF3-BE14-2FE543DCB76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C6DF69-8FBB-46AE-8380-C6DC8AC0DCE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74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82312F-E892-4490-83E0-68B86904325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233B78-3A24-4ED2-869D-E88101E5D8D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7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099" y="2209803"/>
            <a:ext cx="3636084" cy="1258488"/>
          </a:xfrm>
        </p:spPr>
        <p:txBody>
          <a:bodyPr anchor="b"/>
          <a:lstStyle>
            <a:lvl1pPr marL="228600" indent="-228600" algn="l">
              <a:defRPr sz="2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93515" y="731520"/>
            <a:ext cx="4017087" cy="4894728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075764" y="3497799"/>
            <a:ext cx="3388656" cy="2139522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A47675-1AB9-428E-AC53-B663D34460E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6A6179-CAE0-4CD1-A2E9-C43869897C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52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8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0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475174" y="1143000"/>
            <a:ext cx="4114800" cy="3127805"/>
          </a:xfrm>
          <a:solidFill>
            <a:srgbClr val="8CC9F7"/>
          </a:solidFill>
        </p:spPr>
        <p:txBody>
          <a:bodyPr anchorCtr="1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7" name="Text Placeholder 3"/>
          <p:cNvSpPr txBox="1">
            <a:spLocks noGrp="1"/>
          </p:cNvSpPr>
          <p:nvPr>
            <p:ph type="body" idx="2"/>
          </p:nvPr>
        </p:nvSpPr>
        <p:spPr>
          <a:xfrm>
            <a:off x="877888" y="1010485"/>
            <a:ext cx="3694111" cy="2163022"/>
          </a:xfrm>
        </p:spPr>
        <p:txBody>
          <a:bodyPr anchor="b"/>
          <a:lstStyle>
            <a:lvl1pPr marL="182880">
              <a:spcBef>
                <a:spcPts val="400"/>
              </a:spcBef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B12754-66E3-4476-BBB1-8852A2A42426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6095C2-6296-49E2-A508-CEA492DEC393}" type="slidenum">
              <a:t>‹#›</a:t>
            </a:fld>
            <a:endParaRPr lang="cs-CZ"/>
          </a:p>
        </p:txBody>
      </p:sp>
      <p:sp>
        <p:nvSpPr>
          <p:cNvPr id="11" name="Title 1"/>
          <p:cNvSpPr txBox="1">
            <a:spLocks noGrp="1"/>
          </p:cNvSpPr>
          <p:nvPr>
            <p:ph type="title"/>
          </p:nvPr>
        </p:nvSpPr>
        <p:spPr>
          <a:xfrm>
            <a:off x="727268" y="4464420"/>
            <a:ext cx="6383536" cy="1143000"/>
          </a:xfrm>
        </p:spPr>
        <p:txBody>
          <a:bodyPr anchor="b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5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D5FF"/>
            </a:gs>
            <a:gs pos="100000">
              <a:srgbClr val="FFFFFF"/>
            </a:gs>
          </a:gsLst>
          <a:path path="circle">
            <a:fillToRect l="20000" t="10000" r="80000" b="9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5105396"/>
            <a:ext cx="9144000" cy="1752603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5105396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3768306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Placeholder 1"/>
          <p:cNvSpPr txBox="1">
            <a:spLocks noGrp="1"/>
          </p:cNvSpPr>
          <p:nvPr>
            <p:ph type="title"/>
          </p:nvPr>
        </p:nvSpPr>
        <p:spPr>
          <a:xfrm>
            <a:off x="1793284" y="4372167"/>
            <a:ext cx="6512512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1CBA3380-99C3-416A-A3FA-A6D1C6ED1F3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3810003" y="6172200"/>
            <a:ext cx="1828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333DE55C-BABE-43C5-8F8D-7D561CB44B97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320040" marR="0" lvl="0" indent="-320040" algn="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C3260C"/>
        </a:buClr>
        <a:buSzPct val="128000"/>
        <a:buFont typeface="Georgia" pitchFamily="18"/>
        <a:buChar char="*"/>
        <a:tabLst/>
        <a:defRPr lang="cs-CZ" sz="4600" b="1" i="0" u="none" strike="noStrike" kern="1200" cap="none" spc="0" baseline="0">
          <a:solidFill>
            <a:srgbClr val="000000"/>
          </a:solidFill>
          <a:uFillTx/>
          <a:latin typeface="Trebuchet MS"/>
          <a:ea typeface=""/>
          <a:cs typeface=""/>
        </a:defRPr>
      </a:lvl1pPr>
    </p:titleStyle>
    <p:bodyStyle>
      <a:lvl1pPr marL="228600" marR="0" lvl="0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2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1pPr>
      <a:lvl2pPr marL="548640" marR="0" lvl="1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0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2pPr>
      <a:lvl3pPr marL="822960" marR="0" lvl="2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8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3pPr>
      <a:lvl4pPr marL="1097280" marR="0" lvl="3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6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4pPr>
      <a:lvl5pPr marL="1389888" marR="0" lvl="4" indent="-182880" algn="l" defTabSz="914400" rtl="0" fontAlgn="auto" hangingPunct="1">
        <a:lnSpc>
          <a:spcPct val="100000"/>
        </a:lnSpc>
        <a:spcBef>
          <a:spcPts val="3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4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/>
          <p:nvPr/>
        </p:nvSpPr>
        <p:spPr>
          <a:xfrm>
            <a:off x="357192" y="571499"/>
            <a:ext cx="8458200" cy="48736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9144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školy: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ZŠ A MŠ ÚDOLÍ DESNÉ, DRUŽSTEVNÍ </a:t>
            </a:r>
            <a:r>
              <a:rPr lang="cs-CZ" sz="1400" b="0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125, RAPOTÍN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</a:t>
            </a:r>
            <a:r>
              <a:rPr lang="cs-CZ" sz="1400" b="1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projektu</a:t>
            </a: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Ve svazkové škole aktivně - interaktivně</a:t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Číslo projektu: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CZ.1.07/1.4.00/21.3465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Autor: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Mgr. Jana </a:t>
            </a:r>
            <a:r>
              <a:rPr lang="cs-CZ" sz="1400" b="0" i="0" u="none" strike="noStrike" kern="1200" cap="none" spc="400" baseline="0" dirty="0" err="1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Učňová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Tematický okruh: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/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</a:t>
            </a:r>
            <a:r>
              <a:rPr lang="cs-CZ" sz="1400" b="1" i="0" u="none" strike="noStrike" kern="1200" cap="none" spc="400" baseline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EU OPVK </a:t>
            </a:r>
            <a:r>
              <a:rPr lang="cs-CZ" sz="1400" b="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VY_32_INOVACE_08_SPOLEČNÝ_DĚLITEL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Vytvořeno: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</a:t>
            </a:r>
            <a:r>
              <a:rPr lang="cs-CZ" sz="1400" i="1" kern="0" spc="400" dirty="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březen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</a:t>
            </a: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2014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Anotace: 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-tato prezentace 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slouží žákům k seznámení s učivem</a:t>
            </a:r>
            <a:r>
              <a:rPr lang="cs-CZ" sz="1400" b="0" i="1" u="none" strike="noStrike" kern="1200" cap="none" spc="40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společný dělitel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,</a:t>
            </a:r>
            <a:r>
              <a:rPr lang="cs-CZ" sz="1400" b="0" i="1" u="none" strike="noStrike" kern="1200" cap="none" spc="40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pojmem samotným, procvičování na příkladech; doporučuji tento materiál k úvodu do látky, procvičování, nebo domácí samostatné přípravě žáků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spc="400" dirty="0" smtClean="0">
                <a:solidFill>
                  <a:srgbClr val="000000"/>
                </a:solidFill>
                <a:latin typeface="Franklin Gothic Book" pitchFamily="34"/>
                <a:cs typeface="Times New Roman" pitchFamily="18"/>
              </a:rPr>
              <a:t>Zdroj: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>
                <a:latin typeface="Franklin Gothic Book" panose="020B0503020102020204" pitchFamily="34" charset="0"/>
              </a:rPr>
              <a:t>HERMAN. </a:t>
            </a:r>
            <a:r>
              <a:rPr lang="cs-CZ" sz="1400" i="1" dirty="0">
                <a:latin typeface="Franklin Gothic Book" panose="020B0503020102020204" pitchFamily="34" charset="0"/>
              </a:rPr>
              <a:t>Matematika: dělitelnost</a:t>
            </a:r>
            <a:r>
              <a:rPr lang="cs-CZ" sz="1400" dirty="0">
                <a:latin typeface="Franklin Gothic Book" panose="020B0503020102020204" pitchFamily="34" charset="0"/>
              </a:rPr>
              <a:t>. 2. vyd. Praha: Prometheus, 2003, 100 s. Učebnice pro základní školy (Prometheus). ISBN </a:t>
            </a:r>
            <a:r>
              <a:rPr lang="cs-CZ" sz="1400" dirty="0" smtClean="0">
                <a:latin typeface="Franklin Gothic Book" panose="020B0503020102020204" pitchFamily="34" charset="0"/>
              </a:rPr>
              <a:t>80-719-6261-9</a:t>
            </a:r>
          </a:p>
          <a:p>
            <a:pPr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 smtClean="0">
                <a:latin typeface="Franklin Gothic Book" panose="020B0503020102020204" pitchFamily="34" charset="0"/>
              </a:rPr>
              <a:t>TAIŠL, VOJÁČEK.</a:t>
            </a:r>
            <a:r>
              <a:rPr lang="cs-CZ" sz="1400" dirty="0">
                <a:latin typeface="Franklin Gothic Book" panose="020B0503020102020204" pitchFamily="34" charset="0"/>
              </a:rPr>
              <a:t> </a:t>
            </a:r>
            <a:r>
              <a:rPr lang="cs-CZ" sz="1400" i="1" dirty="0" smtClean="0">
                <a:latin typeface="Franklin Gothic Book" panose="020B0503020102020204" pitchFamily="34" charset="0"/>
              </a:rPr>
              <a:t>Aritmetika pro sedmý ročník</a:t>
            </a:r>
            <a:r>
              <a:rPr lang="cs-CZ" sz="1400" dirty="0" smtClean="0">
                <a:latin typeface="Franklin Gothic Book" panose="020B0503020102020204" pitchFamily="34" charset="0"/>
              </a:rPr>
              <a:t>. 12</a:t>
            </a:r>
            <a:r>
              <a:rPr lang="cs-CZ" sz="1400" dirty="0">
                <a:latin typeface="Franklin Gothic Book" panose="020B0503020102020204" pitchFamily="34" charset="0"/>
              </a:rPr>
              <a:t>. vyd. Praha: </a:t>
            </a:r>
            <a:r>
              <a:rPr lang="cs-CZ" sz="1400" dirty="0" smtClean="0">
                <a:latin typeface="Franklin Gothic Book" panose="020B0503020102020204" pitchFamily="34" charset="0"/>
              </a:rPr>
              <a:t>SPN, 1975, 150 </a:t>
            </a:r>
            <a:r>
              <a:rPr lang="cs-CZ" sz="1400" dirty="0">
                <a:latin typeface="Franklin Gothic Book" panose="020B0503020102020204" pitchFamily="34" charset="0"/>
              </a:rPr>
              <a:t>s. Učebnice pro základní </a:t>
            </a:r>
            <a:r>
              <a:rPr lang="cs-CZ" sz="1400" dirty="0" smtClean="0">
                <a:latin typeface="Franklin Gothic Book" panose="020B0503020102020204" pitchFamily="34" charset="0"/>
              </a:rPr>
              <a:t>devítileté školy (SPN). </a:t>
            </a:r>
            <a:r>
              <a:rPr lang="cs-CZ" sz="1400" dirty="0">
                <a:latin typeface="Franklin Gothic Book" panose="020B0503020102020204" pitchFamily="34" charset="0"/>
              </a:rPr>
              <a:t>ISBN </a:t>
            </a:r>
            <a:r>
              <a:rPr lang="cs-CZ" sz="1400" dirty="0" smtClean="0">
                <a:latin typeface="Franklin Gothic Book" panose="020B0503020102020204" pitchFamily="34" charset="0"/>
              </a:rPr>
              <a:t>14-409-75</a:t>
            </a:r>
            <a:endParaRPr lang="cs-CZ" sz="1400" dirty="0">
              <a:latin typeface="Franklin Gothic Book" panose="020B0503020102020204" pitchFamily="34" charset="0"/>
            </a:endParaRP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u="none" strike="noStrike" kern="1200" cap="none" spc="400" baseline="0" dirty="0">
              <a:solidFill>
                <a:srgbClr val="000000"/>
              </a:solidFill>
              <a:uFillTx/>
              <a:latin typeface="Franklin Gothic Book" panose="020B0503020102020204" pitchFamily="34" charset="0"/>
              <a:ea typeface=""/>
              <a:cs typeface="Times New Roman" pitchFamily="1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55876" y="5445123"/>
            <a:ext cx="4537079" cy="985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Návrat 3">
            <a:hlinkClick r:id="rId2" action="ppaction://hlinksldjump" highlightClick="1"/>
          </p:cNvPr>
          <p:cNvSpPr/>
          <p:nvPr/>
        </p:nvSpPr>
        <p:spPr>
          <a:xfrm>
            <a:off x="8028384" y="5589240"/>
            <a:ext cx="504056" cy="576064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903809"/>
            <a:ext cx="79928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4: </a:t>
            </a:r>
            <a:r>
              <a:rPr lang="cs-CZ" sz="2000" dirty="0">
                <a:latin typeface="Franklin Gothic Book" panose="020B0503020102020204" pitchFamily="34" charset="0"/>
              </a:rPr>
              <a:t>Najděte </a:t>
            </a:r>
            <a:r>
              <a:rPr lang="cs-CZ" sz="2000" i="1" dirty="0">
                <a:latin typeface="Franklin Gothic Book" panose="020B0503020102020204" pitchFamily="34" charset="0"/>
              </a:rPr>
              <a:t>D</a:t>
            </a:r>
            <a:r>
              <a:rPr lang="cs-CZ" sz="2000" dirty="0">
                <a:latin typeface="Franklin Gothic Book" panose="020B0503020102020204" pitchFamily="34" charset="0"/>
              </a:rPr>
              <a:t> (84, 385, 450</a:t>
            </a:r>
            <a:r>
              <a:rPr lang="cs-CZ" sz="2000" dirty="0" smtClean="0">
                <a:latin typeface="Franklin Gothic Book" panose="020B0503020102020204" pitchFamily="34" charset="0"/>
              </a:rPr>
              <a:t>).</a:t>
            </a: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r>
              <a:rPr lang="cs-CZ" sz="2400" b="1" dirty="0" smtClean="0">
                <a:latin typeface="Monotype Corsiva" panose="03010101010201010101" pitchFamily="66" charset="0"/>
              </a:rPr>
              <a:t>84 </a:t>
            </a:r>
            <a:r>
              <a:rPr lang="cs-CZ" sz="2400" dirty="0" smtClean="0">
                <a:latin typeface="Monotype Corsiva" panose="03010101010201010101" pitchFamily="66" charset="0"/>
              </a:rPr>
              <a:t>= 2 . 42 = 2 . 2 . 21 = 2 . 2 . 3 . 7</a:t>
            </a:r>
          </a:p>
          <a:p>
            <a:endParaRPr lang="cs-CZ" sz="2400" dirty="0">
              <a:latin typeface="Monotype Corsiva" panose="03010101010201010101" pitchFamily="66" charset="0"/>
            </a:endParaRPr>
          </a:p>
          <a:p>
            <a:r>
              <a:rPr lang="cs-CZ" sz="2400" b="1" dirty="0" smtClean="0">
                <a:latin typeface="Monotype Corsiva" panose="03010101010201010101" pitchFamily="66" charset="0"/>
              </a:rPr>
              <a:t>385 </a:t>
            </a:r>
            <a:r>
              <a:rPr lang="cs-CZ" sz="2400" dirty="0" smtClean="0">
                <a:latin typeface="Monotype Corsiva" panose="03010101010201010101" pitchFamily="66" charset="0"/>
              </a:rPr>
              <a:t>= 5 . 75 = 5 . 5 . 15 = 5 . 5 . 3 . 5 = 3 . 5 . 5 . 5</a:t>
            </a:r>
          </a:p>
          <a:p>
            <a:endParaRPr lang="cs-CZ" sz="2400" dirty="0">
              <a:latin typeface="Monotype Corsiva" panose="03010101010201010101" pitchFamily="66" charset="0"/>
            </a:endParaRPr>
          </a:p>
          <a:p>
            <a:r>
              <a:rPr lang="cs-CZ" sz="2400" dirty="0" smtClean="0">
                <a:latin typeface="Monotype Corsiva" panose="03010101010201010101" pitchFamily="66" charset="0"/>
              </a:rPr>
              <a:t>450 = 2 . 225 = 2 . 5 . 45 = 2 . 5 . 5 . 9 = 2 . 5 . 5 . 3 . 3 = 2 . 3 . 3 . 5 . 5</a:t>
            </a:r>
            <a:endParaRPr lang="cs-CZ" sz="2400" dirty="0">
              <a:latin typeface="Monotype Corsiva" panose="03010101010201010101" pitchFamily="66" charset="0"/>
            </a:endParaRPr>
          </a:p>
          <a:p>
            <a:endParaRPr lang="cs-CZ" sz="2400" dirty="0" smtClean="0">
              <a:latin typeface="Monotype Corsiva" panose="03010101010201010101" pitchFamily="66" charset="0"/>
            </a:endParaRPr>
          </a:p>
          <a:p>
            <a:r>
              <a:rPr lang="cs-CZ" sz="2400" dirty="0" smtClean="0">
                <a:latin typeface="Monotype Corsiva" panose="03010101010201010101" pitchFamily="66" charset="0"/>
              </a:rPr>
              <a:t>D(84, 385, 450) </a:t>
            </a:r>
            <a:r>
              <a:rPr lang="cs-CZ" sz="2400" dirty="0">
                <a:latin typeface="Monotype Corsiva" panose="03010101010201010101" pitchFamily="66" charset="0"/>
              </a:rPr>
              <a:t>= 3</a:t>
            </a:r>
          </a:p>
          <a:p>
            <a:endParaRPr lang="cs-CZ" sz="2400" dirty="0">
              <a:latin typeface="Monotype Corsiva" panose="03010101010201010101" pitchFamily="66" charset="0"/>
            </a:endParaRPr>
          </a:p>
          <a:p>
            <a:pPr algn="ctr"/>
            <a:r>
              <a:rPr lang="cs-CZ" sz="2400" b="1" u="sng" dirty="0">
                <a:latin typeface="Monotype Corsiva" panose="03010101010201010101" pitchFamily="66" charset="0"/>
              </a:rPr>
              <a:t>D </a:t>
            </a:r>
            <a:r>
              <a:rPr lang="cs-CZ" sz="2400" b="1" u="sng" dirty="0" smtClean="0">
                <a:latin typeface="Monotype Corsiva" panose="03010101010201010101" pitchFamily="66" charset="0"/>
              </a:rPr>
              <a:t>(84, 385, 450) = 3</a:t>
            </a:r>
            <a:endParaRPr lang="cs-CZ" sz="2400" b="1" u="sng" dirty="0">
              <a:latin typeface="Monotype Corsiva" panose="03010101010201010101" pitchFamily="66" charset="0"/>
            </a:endParaRP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endParaRPr lang="cs-CZ" sz="2000" dirty="0" smtClean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1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268760"/>
            <a:ext cx="79928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3: </a:t>
            </a:r>
            <a:r>
              <a:rPr lang="cs-CZ" sz="2000" dirty="0">
                <a:latin typeface="Franklin Gothic Book" panose="020B0503020102020204" pitchFamily="34" charset="0"/>
              </a:rPr>
              <a:t>Pokuste se najít </a:t>
            </a:r>
            <a:r>
              <a:rPr lang="cs-CZ" sz="2000" i="1" dirty="0">
                <a:latin typeface="Franklin Gothic Book" panose="020B0503020102020204" pitchFamily="34" charset="0"/>
              </a:rPr>
              <a:t>D</a:t>
            </a:r>
            <a:r>
              <a:rPr lang="cs-CZ" sz="2000" dirty="0">
                <a:latin typeface="Franklin Gothic Book" panose="020B0503020102020204" pitchFamily="34" charset="0"/>
              </a:rPr>
              <a:t> (48, 72, 120</a:t>
            </a:r>
            <a:r>
              <a:rPr lang="cs-CZ" sz="2000" dirty="0" smtClean="0">
                <a:latin typeface="Franklin Gothic Book" panose="020B0503020102020204" pitchFamily="34" charset="0"/>
              </a:rPr>
              <a:t>).</a:t>
            </a: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r>
              <a:rPr lang="cs-CZ" sz="2400" b="1" dirty="0" smtClean="0">
                <a:latin typeface="Monotype Corsiva" panose="03010101010201010101" pitchFamily="66" charset="0"/>
              </a:rPr>
              <a:t>48 </a:t>
            </a:r>
            <a:r>
              <a:rPr lang="cs-CZ" sz="2400" dirty="0" smtClean="0">
                <a:latin typeface="Monotype Corsiva" panose="03010101010201010101" pitchFamily="66" charset="0"/>
              </a:rPr>
              <a:t>= 2 . 24 = 2 . 2 . 12 = 2 . 2 . 2 . 6 = 2 . 2 . 2 . 2 . 3</a:t>
            </a:r>
            <a:endParaRPr lang="cs-CZ" sz="2400" dirty="0">
              <a:latin typeface="Monotype Corsiva" panose="03010101010201010101" pitchFamily="66" charset="0"/>
            </a:endParaRPr>
          </a:p>
          <a:p>
            <a:endParaRPr lang="cs-CZ" sz="2400" dirty="0">
              <a:latin typeface="Monotype Corsiva" panose="03010101010201010101" pitchFamily="66" charset="0"/>
            </a:endParaRPr>
          </a:p>
          <a:p>
            <a:r>
              <a:rPr lang="cs-CZ" sz="2400" b="1" dirty="0" smtClean="0">
                <a:latin typeface="Monotype Corsiva" panose="03010101010201010101" pitchFamily="66" charset="0"/>
              </a:rPr>
              <a:t>72 </a:t>
            </a:r>
            <a:r>
              <a:rPr lang="cs-CZ" sz="2400" dirty="0" smtClean="0">
                <a:latin typeface="Monotype Corsiva" panose="03010101010201010101" pitchFamily="66" charset="0"/>
              </a:rPr>
              <a:t>= 2 . 36 = 2 . 2 . 18 = 2 . 2 . 2 . 9 = 2 . 2 . 2 . 3 . 3</a:t>
            </a:r>
          </a:p>
          <a:p>
            <a:endParaRPr lang="cs-CZ" sz="2400" dirty="0">
              <a:latin typeface="Monotype Corsiva" panose="03010101010201010101" pitchFamily="66" charset="0"/>
            </a:endParaRPr>
          </a:p>
          <a:p>
            <a:r>
              <a:rPr lang="cs-CZ" sz="2400" b="1" dirty="0" smtClean="0">
                <a:latin typeface="Monotype Corsiva" panose="03010101010201010101" pitchFamily="66" charset="0"/>
              </a:rPr>
              <a:t>120 </a:t>
            </a:r>
            <a:r>
              <a:rPr lang="cs-CZ" sz="2400" dirty="0" smtClean="0">
                <a:latin typeface="Monotype Corsiva" panose="03010101010201010101" pitchFamily="66" charset="0"/>
              </a:rPr>
              <a:t>= 2 . 60 = 2 . 2 . 30 = 2 . 2 . 2 . 15 = 2 . 2 . 2 . 3 . 5</a:t>
            </a:r>
            <a:endParaRPr lang="cs-CZ" sz="2400" dirty="0">
              <a:latin typeface="Monotype Corsiva" panose="03010101010201010101" pitchFamily="66" charset="0"/>
            </a:endParaRPr>
          </a:p>
          <a:p>
            <a:endParaRPr lang="cs-CZ" sz="2400" dirty="0" smtClean="0">
              <a:latin typeface="Monotype Corsiva" panose="03010101010201010101" pitchFamily="66" charset="0"/>
            </a:endParaRPr>
          </a:p>
          <a:p>
            <a:r>
              <a:rPr lang="cs-CZ" sz="2400" dirty="0" smtClean="0">
                <a:latin typeface="Monotype Corsiva" panose="03010101010201010101" pitchFamily="66" charset="0"/>
              </a:rPr>
              <a:t>D(48, 72, 120) </a:t>
            </a:r>
            <a:r>
              <a:rPr lang="cs-CZ" sz="2400" dirty="0">
                <a:latin typeface="Monotype Corsiva" panose="03010101010201010101" pitchFamily="66" charset="0"/>
              </a:rPr>
              <a:t>= </a:t>
            </a:r>
            <a:r>
              <a:rPr lang="cs-CZ" sz="2400" dirty="0" smtClean="0">
                <a:latin typeface="Monotype Corsiva" panose="03010101010201010101" pitchFamily="66" charset="0"/>
              </a:rPr>
              <a:t>2 . 2 . 2 . 3</a:t>
            </a:r>
            <a:endParaRPr lang="cs-CZ" sz="2400" dirty="0">
              <a:latin typeface="Monotype Corsiva" panose="03010101010201010101" pitchFamily="66" charset="0"/>
            </a:endParaRPr>
          </a:p>
          <a:p>
            <a:endParaRPr lang="cs-CZ" sz="2400" dirty="0">
              <a:latin typeface="Monotype Corsiva" panose="03010101010201010101" pitchFamily="66" charset="0"/>
            </a:endParaRPr>
          </a:p>
          <a:p>
            <a:pPr algn="ctr"/>
            <a:r>
              <a:rPr lang="cs-CZ" sz="2400" b="1" u="sng" dirty="0">
                <a:latin typeface="Monotype Corsiva" panose="03010101010201010101" pitchFamily="66" charset="0"/>
              </a:rPr>
              <a:t>D </a:t>
            </a:r>
            <a:r>
              <a:rPr lang="cs-CZ" sz="2400" b="1" u="sng" dirty="0" smtClean="0">
                <a:latin typeface="Monotype Corsiva" panose="03010101010201010101" pitchFamily="66" charset="0"/>
              </a:rPr>
              <a:t>(48, 72, 120) </a:t>
            </a:r>
            <a:r>
              <a:rPr lang="cs-CZ" sz="2400" b="1" u="sng" dirty="0">
                <a:latin typeface="Monotype Corsiva" panose="03010101010201010101" pitchFamily="66" charset="0"/>
              </a:rPr>
              <a:t>= </a:t>
            </a:r>
            <a:r>
              <a:rPr lang="cs-CZ" sz="2400" b="1" u="sng" dirty="0" smtClean="0">
                <a:latin typeface="Monotype Corsiva" panose="03010101010201010101" pitchFamily="66" charset="0"/>
              </a:rPr>
              <a:t>24</a:t>
            </a:r>
            <a:endParaRPr lang="cs-CZ" sz="2400" b="1" u="sng" dirty="0">
              <a:latin typeface="Monotype Corsiva" panose="03010101010201010101" pitchFamily="66" charset="0"/>
            </a:endParaRP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endParaRPr lang="cs-CZ" sz="2000" dirty="0" smtClean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43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Příklady k ověření znalostí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1340768"/>
            <a:ext cx="77048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1. Odpovězte na dané otázky a své odpovědi zdůvodněte:</a:t>
            </a:r>
          </a:p>
          <a:p>
            <a:pPr marL="342900" indent="-342900"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Může být největším společným dělitelem skupiny čísel číslo 1?</a:t>
            </a:r>
          </a:p>
          <a:p>
            <a:pPr marL="342900" indent="-342900">
              <a:buAutoNum type="alphaLcParenR"/>
            </a:pPr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Je společným dělitelem dvou sudých čísel vždy číslo 2?</a:t>
            </a:r>
          </a:p>
          <a:p>
            <a:pPr marL="342900" indent="-342900">
              <a:buAutoNum type="alphaLcParenR"/>
            </a:pPr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Je největším společným dělitelem dvou sudých čísel vždy číslo 2?</a:t>
            </a:r>
          </a:p>
          <a:p>
            <a:pPr marL="342900" indent="-342900">
              <a:buAutoNum type="alphaLcParenR"/>
            </a:pPr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Může být největším společným dělitelem dvou sudých čísel číslo 1?</a:t>
            </a:r>
          </a:p>
          <a:p>
            <a:pPr marL="342900" indent="-342900">
              <a:buAutoNum type="alphaLcParenR"/>
            </a:pPr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Je číslo 1 společným dělitelem jakékoliv skupiny čísel,?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2. Čokoláda o rozměrech 14 cm a 6 cm má čtvercové dílky. Jakého maximálního celočíselného rozměru mohou tyto dílky být? Kolik dílků má tato čokoláda?</a:t>
            </a:r>
          </a:p>
          <a:p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90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764704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Franklin Gothic Book" panose="020B0503020102020204" pitchFamily="34" charset="0"/>
              </a:rPr>
              <a:t>3</a:t>
            </a:r>
            <a:r>
              <a:rPr lang="cs-CZ" dirty="0" smtClean="0">
                <a:latin typeface="Franklin Gothic Book" panose="020B0503020102020204" pitchFamily="34" charset="0"/>
              </a:rPr>
              <a:t>. Pokuste se papír formátu 21 x 30 cm rozstříhat na co největší čtverce tak, aby nevznikl žádný odpad. Kolik čtverců dostanete a jaký budou mít rozměr?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 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67544" y="1844824"/>
            <a:ext cx="8208912" cy="3416320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2400" b="1" u="sng" dirty="0" smtClean="0">
                <a:latin typeface="Franklin Gothic Book" panose="020B0503020102020204" pitchFamily="34" charset="0"/>
              </a:rPr>
              <a:t>Největší společný dělitel</a:t>
            </a:r>
            <a:r>
              <a:rPr lang="cs-CZ" sz="2400" b="1" dirty="0" smtClean="0">
                <a:latin typeface="Franklin Gothic Book" panose="020B0503020102020204" pitchFamily="34" charset="0"/>
              </a:rPr>
              <a:t> </a:t>
            </a:r>
            <a:r>
              <a:rPr lang="cs-CZ" sz="2400" dirty="0" smtClean="0">
                <a:latin typeface="Franklin Gothic Book" panose="020B0503020102020204" pitchFamily="34" charset="0"/>
              </a:rPr>
              <a:t>skupiny čísel je součin všech společných prvočinitelů vybraných z rozkladů jednotlivých čísel. Abychom zjistili, kolikrát se které prvočíslo bude v tomto rozkladu vyskytovat, určíme, kolikrát se vyskytuje v jednotlivých rozkladech. Z těchto počtů vybereme nejmenší a tolikrát toto prvočíslo zahrneme do výsledného součinu.</a:t>
            </a:r>
          </a:p>
          <a:p>
            <a:pPr algn="just"/>
            <a:r>
              <a:rPr lang="cs-CZ" sz="2400" dirty="0" smtClean="0">
                <a:latin typeface="Franklin Gothic Book" panose="020B0503020102020204" pitchFamily="34" charset="0"/>
              </a:rPr>
              <a:t>Pokud se stane, že daná skupina čísel žádného společného prvočinitele nemá, je největším společným dělitelem takových čísel číslo 1.</a:t>
            </a:r>
          </a:p>
        </p:txBody>
      </p:sp>
    </p:spTree>
    <p:extLst>
      <p:ext uri="{BB962C8B-B14F-4D97-AF65-F5344CB8AC3E}">
        <p14:creationId xmlns:p14="http://schemas.microsoft.com/office/powerpoint/2010/main" val="191145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Malé opakování na začátek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7085" y="141277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Co je dělitel čísla?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467262" y="1274276"/>
            <a:ext cx="5184576" cy="64633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Franklin Gothic Book" panose="020B0503020102020204" pitchFamily="34" charset="0"/>
              </a:rPr>
              <a:t>Pokud dělení </a:t>
            </a:r>
            <a:r>
              <a:rPr lang="cs-CZ" i="1" dirty="0" smtClean="0">
                <a:latin typeface="Franklin Gothic Book" panose="020B0503020102020204" pitchFamily="34" charset="0"/>
              </a:rPr>
              <a:t>a : b </a:t>
            </a:r>
            <a:r>
              <a:rPr lang="cs-CZ" dirty="0" smtClean="0">
                <a:latin typeface="Franklin Gothic Book" panose="020B0503020102020204" pitchFamily="34" charset="0"/>
              </a:rPr>
              <a:t>vychází beze zbytku, říkáme, že číslo </a:t>
            </a:r>
            <a:r>
              <a:rPr lang="cs-CZ" i="1" dirty="0" smtClean="0">
                <a:latin typeface="Franklin Gothic Book" panose="020B0503020102020204" pitchFamily="34" charset="0"/>
              </a:rPr>
              <a:t>a</a:t>
            </a:r>
            <a:r>
              <a:rPr lang="cs-CZ" dirty="0" smtClean="0">
                <a:latin typeface="Franklin Gothic Book" panose="020B0503020102020204" pitchFamily="34" charset="0"/>
              </a:rPr>
              <a:t> </a:t>
            </a:r>
            <a:r>
              <a:rPr lang="cs-CZ" b="1" dirty="0" smtClean="0">
                <a:latin typeface="Franklin Gothic Book" panose="020B0503020102020204" pitchFamily="34" charset="0"/>
              </a:rPr>
              <a:t>je dělitelné </a:t>
            </a:r>
            <a:r>
              <a:rPr lang="cs-CZ" dirty="0" smtClean="0">
                <a:latin typeface="Franklin Gothic Book" panose="020B0503020102020204" pitchFamily="34" charset="0"/>
              </a:rPr>
              <a:t>číslem </a:t>
            </a:r>
            <a:r>
              <a:rPr lang="cs-CZ" i="1" dirty="0" smtClean="0">
                <a:latin typeface="Franklin Gothic Book" panose="020B0503020102020204" pitchFamily="34" charset="0"/>
              </a:rPr>
              <a:t>b</a:t>
            </a:r>
            <a:r>
              <a:rPr lang="cs-CZ" dirty="0" smtClean="0">
                <a:latin typeface="Franklin Gothic Book" panose="020B0503020102020204" pitchFamily="34" charset="0"/>
              </a:rPr>
              <a:t>.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518" y="5883313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507085" y="2348880"/>
            <a:ext cx="8144753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Znaky dělitelnosti, které již umíte, nám mohou pomoci při hledání společných dělitelů dvou nebo více čísel.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Například víme, že číslo 12 má tyto dělitele: 1, 2, 3, 4, 6, 12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>
                <a:latin typeface="Franklin Gothic Book" panose="020B0503020102020204" pitchFamily="34" charset="0"/>
              </a:rPr>
              <a:t>a</a:t>
            </a:r>
            <a:r>
              <a:rPr lang="cs-CZ" dirty="0" smtClean="0">
                <a:latin typeface="Franklin Gothic Book" panose="020B0503020102020204" pitchFamily="34" charset="0"/>
              </a:rPr>
              <a:t> číslo 16 má takovéto dělitele: 1, 2, 4, 8, 16.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Jistě umíte vybrat taková čísla, která jsou děliteli čísla 12 i 16.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Jsou to: 1, 2, 4.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Teorie – Společný dělitel?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9357" y="1988840"/>
            <a:ext cx="8568952" cy="10772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Společný dělitel </a:t>
            </a:r>
            <a:r>
              <a:rPr lang="cs-CZ" sz="3200" b="1" dirty="0" smtClean="0">
                <a:latin typeface="Franklin Gothic Book" panose="020B0503020102020204" pitchFamily="34" charset="0"/>
              </a:rPr>
              <a:t>dvou nebo více čísel je takové číslo, které dělí každé z těchto čísel.</a:t>
            </a:r>
            <a:endParaRPr lang="cs-CZ" sz="2400" dirty="0">
              <a:latin typeface="Franklin Gothic Book" panose="020B05030201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51520" y="3645024"/>
            <a:ext cx="8568952" cy="156966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Největší společný dělitel </a:t>
            </a:r>
            <a:r>
              <a:rPr lang="cs-CZ" sz="3200" b="1" dirty="0" smtClean="0">
                <a:latin typeface="Franklin Gothic Book" panose="020B0503020102020204" pitchFamily="34" charset="0"/>
              </a:rPr>
              <a:t>dvou nebo více čísel je číslo, které je ze společných dělitelů těchto čísel největší.</a:t>
            </a:r>
            <a:endParaRPr lang="cs-CZ" sz="2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692696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Franklin Gothic Book" panose="020B0503020102020204" pitchFamily="34" charset="0"/>
              </a:rPr>
              <a:t>Při hledání největšího společného dělitele můžeme vepsat všechny společné dělitele dané skupiny čísel a vybrat z nich největší číslo, jak je to patrné z následující tabulky: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576749"/>
              </p:ext>
            </p:extLst>
          </p:nvPr>
        </p:nvGraphicFramePr>
        <p:xfrm>
          <a:off x="395537" y="2276872"/>
          <a:ext cx="820891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Skupina čísel</a:t>
                      </a:r>
                      <a:endParaRPr lang="cs-CZ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Společné dělitele</a:t>
                      </a:r>
                      <a:endParaRPr lang="cs-CZ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Největší společný dělitel</a:t>
                      </a:r>
                      <a:endParaRPr lang="cs-CZ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8, 12</a:t>
                      </a:r>
                      <a:endParaRPr lang="cs-CZ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1, 2, 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  <a:latin typeface="Franklin Gothic Book" panose="020B0503020102020204" pitchFamily="34" charset="0"/>
                        </a:rPr>
                        <a:t>4</a:t>
                      </a:r>
                      <a:endParaRPr lang="cs-CZ" b="1" dirty="0">
                        <a:solidFill>
                          <a:srgbClr val="FF0000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4</a:t>
                      </a:r>
                      <a:endParaRPr lang="cs-CZ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12, 30</a:t>
                      </a:r>
                      <a:endParaRPr lang="cs-CZ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1, 2, 3, 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  <a:latin typeface="Franklin Gothic Book" panose="020B0503020102020204" pitchFamily="34" charset="0"/>
                        </a:rPr>
                        <a:t>6</a:t>
                      </a:r>
                      <a:endParaRPr lang="cs-CZ" b="1" dirty="0">
                        <a:solidFill>
                          <a:srgbClr val="FF0000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6</a:t>
                      </a:r>
                      <a:endParaRPr lang="cs-CZ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28, 31</a:t>
                      </a:r>
                      <a:endParaRPr lang="cs-CZ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  <a:latin typeface="Franklin Gothic Book" panose="020B0503020102020204" pitchFamily="34" charset="0"/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1</a:t>
                      </a:r>
                      <a:endParaRPr lang="cs-CZ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9, 12, 15</a:t>
                      </a:r>
                      <a:endParaRPr lang="cs-CZ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1, 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  <a:latin typeface="Franklin Gothic Book" panose="020B0503020102020204" pitchFamily="34" charset="0"/>
                        </a:rPr>
                        <a:t>3</a:t>
                      </a:r>
                      <a:endParaRPr lang="cs-CZ" b="1" dirty="0">
                        <a:solidFill>
                          <a:srgbClr val="FF0000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3</a:t>
                      </a:r>
                      <a:endParaRPr lang="cs-CZ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6, 10, 15</a:t>
                      </a:r>
                      <a:endParaRPr lang="cs-CZ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  <a:latin typeface="Franklin Gothic Book" panose="020B0503020102020204" pitchFamily="34" charset="0"/>
                        </a:rPr>
                        <a:t>1</a:t>
                      </a:r>
                      <a:endParaRPr lang="cs-CZ" b="1" dirty="0">
                        <a:solidFill>
                          <a:srgbClr val="FF0000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Franklin Gothic Book" panose="020B0503020102020204" pitchFamily="34" charset="0"/>
                        </a:rPr>
                        <a:t>1</a:t>
                      </a:r>
                      <a:endParaRPr lang="cs-CZ" dirty="0">
                        <a:latin typeface="Franklin Gothic Book" panose="020B0503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79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Matematická symbolika - označení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83568" y="1412776"/>
            <a:ext cx="770485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V úvodu jsme si na příkladu nastínili, jak využíváme znaky dělitelnosti při nacházení dělitelů.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Na stejném příkladu si ukážeme, jak se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největší společný dělitel </a:t>
            </a:r>
            <a:r>
              <a:rPr lang="cs-CZ" dirty="0" smtClean="0">
                <a:latin typeface="Franklin Gothic Book" panose="020B0503020102020204" pitchFamily="34" charset="0"/>
              </a:rPr>
              <a:t>v matematice značí.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V mnoha případech je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největší společný dělitel </a:t>
            </a:r>
            <a:r>
              <a:rPr lang="cs-CZ" dirty="0" smtClean="0">
                <a:latin typeface="Franklin Gothic Book" panose="020B0503020102020204" pitchFamily="34" charset="0"/>
              </a:rPr>
              <a:t>tím nejdůležitějším dělitelem.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Pro zkrácení zápisu při hledání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největšího společného dělitele</a:t>
            </a:r>
            <a:r>
              <a:rPr lang="cs-CZ" dirty="0" smtClean="0">
                <a:latin typeface="Franklin Gothic Book" panose="020B0503020102020204" pitchFamily="34" charset="0"/>
              </a:rPr>
              <a:t> daných čísel se používá tento zápis: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pPr algn="ctr"/>
            <a:r>
              <a:rPr lang="cs-CZ" sz="2800" i="1" dirty="0" smtClean="0">
                <a:latin typeface="Franklin Gothic Book" panose="020B0503020102020204" pitchFamily="34" charset="0"/>
              </a:rPr>
              <a:t>D</a:t>
            </a:r>
            <a:r>
              <a:rPr lang="cs-CZ" sz="2800" dirty="0" smtClean="0">
                <a:latin typeface="Franklin Gothic Book" panose="020B0503020102020204" pitchFamily="34" charset="0"/>
              </a:rPr>
              <a:t> (12, 16) = 4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Používáme velké tiskací D (největší, proto velké písmeno).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64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5576" y="836712"/>
            <a:ext cx="76328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Určete zpaměti: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i="1" dirty="0" smtClean="0">
                <a:latin typeface="Franklin Gothic Book" panose="020B0503020102020204" pitchFamily="34" charset="0"/>
              </a:rPr>
              <a:t>D</a:t>
            </a:r>
            <a:r>
              <a:rPr lang="cs-CZ" dirty="0" smtClean="0">
                <a:latin typeface="Franklin Gothic Book" panose="020B0503020102020204" pitchFamily="34" charset="0"/>
              </a:rPr>
              <a:t> (6, 12) = 			</a:t>
            </a:r>
            <a:r>
              <a:rPr lang="cs-CZ" i="1" dirty="0" smtClean="0">
                <a:latin typeface="Franklin Gothic Book" panose="020B0503020102020204" pitchFamily="34" charset="0"/>
              </a:rPr>
              <a:t>D</a:t>
            </a:r>
            <a:r>
              <a:rPr lang="cs-CZ" dirty="0" smtClean="0">
                <a:latin typeface="Franklin Gothic Book" panose="020B0503020102020204" pitchFamily="34" charset="0"/>
              </a:rPr>
              <a:t> (21, 42) =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	</a:t>
            </a:r>
            <a:endParaRPr lang="cs-CZ" dirty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i="1" dirty="0" smtClean="0">
                <a:latin typeface="Franklin Gothic Book" panose="020B0503020102020204" pitchFamily="34" charset="0"/>
              </a:rPr>
              <a:t>D</a:t>
            </a:r>
            <a:r>
              <a:rPr lang="cs-CZ" dirty="0" smtClean="0">
                <a:latin typeface="Franklin Gothic Book" panose="020B0503020102020204" pitchFamily="34" charset="0"/>
              </a:rPr>
              <a:t> (5, 15) =			</a:t>
            </a:r>
            <a:r>
              <a:rPr lang="cs-CZ" i="1" dirty="0" smtClean="0">
                <a:latin typeface="Franklin Gothic Book" panose="020B0503020102020204" pitchFamily="34" charset="0"/>
              </a:rPr>
              <a:t>D</a:t>
            </a:r>
            <a:r>
              <a:rPr lang="cs-CZ" dirty="0" smtClean="0">
                <a:latin typeface="Franklin Gothic Book" panose="020B0503020102020204" pitchFamily="34" charset="0"/>
              </a:rPr>
              <a:t> (17, 51) =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i="1" dirty="0" smtClean="0">
                <a:latin typeface="Franklin Gothic Book" panose="020B0503020102020204" pitchFamily="34" charset="0"/>
              </a:rPr>
              <a:t>D</a:t>
            </a:r>
            <a:r>
              <a:rPr lang="cs-CZ" dirty="0" smtClean="0">
                <a:latin typeface="Franklin Gothic Book" panose="020B0503020102020204" pitchFamily="34" charset="0"/>
              </a:rPr>
              <a:t> (12, 16) = 			</a:t>
            </a:r>
            <a:r>
              <a:rPr lang="cs-CZ" i="1" dirty="0" smtClean="0">
                <a:latin typeface="Franklin Gothic Book" panose="020B0503020102020204" pitchFamily="34" charset="0"/>
              </a:rPr>
              <a:t>D</a:t>
            </a:r>
            <a:r>
              <a:rPr lang="cs-CZ" dirty="0" smtClean="0">
                <a:latin typeface="Franklin Gothic Book" panose="020B0503020102020204" pitchFamily="34" charset="0"/>
              </a:rPr>
              <a:t> (40, 48) =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i="1" dirty="0" smtClean="0">
                <a:latin typeface="Franklin Gothic Book" panose="020B0503020102020204" pitchFamily="34" charset="0"/>
              </a:rPr>
              <a:t>D</a:t>
            </a:r>
            <a:r>
              <a:rPr lang="cs-CZ" dirty="0" smtClean="0">
                <a:latin typeface="Franklin Gothic Book" panose="020B0503020102020204" pitchFamily="34" charset="0"/>
              </a:rPr>
              <a:t> (6, 10) =			</a:t>
            </a:r>
            <a:r>
              <a:rPr lang="cs-CZ" i="1" dirty="0" smtClean="0">
                <a:latin typeface="Franklin Gothic Book" panose="020B0503020102020204" pitchFamily="34" charset="0"/>
              </a:rPr>
              <a:t>D</a:t>
            </a:r>
            <a:r>
              <a:rPr lang="cs-CZ" dirty="0" smtClean="0">
                <a:latin typeface="Franklin Gothic Book" panose="020B0503020102020204" pitchFamily="34" charset="0"/>
              </a:rPr>
              <a:t> ( 30, 45) =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i="1" dirty="0" smtClean="0">
                <a:latin typeface="Franklin Gothic Book" panose="020B0503020102020204" pitchFamily="34" charset="0"/>
              </a:rPr>
              <a:t>D</a:t>
            </a:r>
            <a:r>
              <a:rPr lang="cs-CZ" dirty="0" smtClean="0">
                <a:latin typeface="Franklin Gothic Book" panose="020B0503020102020204" pitchFamily="34" charset="0"/>
              </a:rPr>
              <a:t> (6, 24, 60) =			</a:t>
            </a:r>
            <a:r>
              <a:rPr lang="cs-CZ" i="1" dirty="0" smtClean="0">
                <a:latin typeface="Franklin Gothic Book" panose="020B0503020102020204" pitchFamily="34" charset="0"/>
              </a:rPr>
              <a:t>D</a:t>
            </a:r>
            <a:r>
              <a:rPr lang="cs-CZ" dirty="0" smtClean="0">
                <a:latin typeface="Franklin Gothic Book" panose="020B0503020102020204" pitchFamily="34" charset="0"/>
              </a:rPr>
              <a:t> (10, 20, 40) =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1991722" y="1221249"/>
            <a:ext cx="720080" cy="648072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17" name="Ovál 16"/>
          <p:cNvSpPr/>
          <p:nvPr/>
        </p:nvSpPr>
        <p:spPr>
          <a:xfrm>
            <a:off x="1991722" y="2063285"/>
            <a:ext cx="720080" cy="648072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5</a:t>
            </a:r>
          </a:p>
        </p:txBody>
      </p:sp>
      <p:sp>
        <p:nvSpPr>
          <p:cNvPr id="18" name="Ovál 17"/>
          <p:cNvSpPr/>
          <p:nvPr/>
        </p:nvSpPr>
        <p:spPr>
          <a:xfrm>
            <a:off x="2076872" y="2913333"/>
            <a:ext cx="720080" cy="648072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</a:p>
        </p:txBody>
      </p:sp>
      <p:sp>
        <p:nvSpPr>
          <p:cNvPr id="19" name="Ovál 18"/>
          <p:cNvSpPr/>
          <p:nvPr/>
        </p:nvSpPr>
        <p:spPr>
          <a:xfrm>
            <a:off x="1991722" y="3717032"/>
            <a:ext cx="720080" cy="648072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</a:p>
        </p:txBody>
      </p:sp>
      <p:sp>
        <p:nvSpPr>
          <p:cNvPr id="20" name="Ovál 19"/>
          <p:cNvSpPr/>
          <p:nvPr/>
        </p:nvSpPr>
        <p:spPr>
          <a:xfrm>
            <a:off x="2339752" y="4509120"/>
            <a:ext cx="720080" cy="648072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6</a:t>
            </a:r>
          </a:p>
        </p:txBody>
      </p:sp>
      <p:sp>
        <p:nvSpPr>
          <p:cNvPr id="21" name="Ovál 20"/>
          <p:cNvSpPr/>
          <p:nvPr/>
        </p:nvSpPr>
        <p:spPr>
          <a:xfrm>
            <a:off x="5754570" y="1221249"/>
            <a:ext cx="720080" cy="648072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21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5754570" y="2063285"/>
            <a:ext cx="720080" cy="648072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17</a:t>
            </a:r>
            <a:endParaRPr lang="cs-CZ" dirty="0"/>
          </a:p>
        </p:txBody>
      </p:sp>
      <p:sp>
        <p:nvSpPr>
          <p:cNvPr id="23" name="Ovál 22"/>
          <p:cNvSpPr/>
          <p:nvPr/>
        </p:nvSpPr>
        <p:spPr>
          <a:xfrm>
            <a:off x="5754570" y="2911624"/>
            <a:ext cx="720080" cy="648072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8</a:t>
            </a:r>
          </a:p>
        </p:txBody>
      </p:sp>
      <p:sp>
        <p:nvSpPr>
          <p:cNvPr id="24" name="Ovál 23"/>
          <p:cNvSpPr/>
          <p:nvPr/>
        </p:nvSpPr>
        <p:spPr>
          <a:xfrm>
            <a:off x="5795778" y="3717032"/>
            <a:ext cx="720080" cy="648072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15</a:t>
            </a:r>
            <a:endParaRPr lang="cs-CZ" dirty="0"/>
          </a:p>
        </p:txBody>
      </p:sp>
      <p:sp>
        <p:nvSpPr>
          <p:cNvPr id="25" name="Ovál 24"/>
          <p:cNvSpPr/>
          <p:nvPr/>
        </p:nvSpPr>
        <p:spPr>
          <a:xfrm>
            <a:off x="6153618" y="4509120"/>
            <a:ext cx="720080" cy="648072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80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Cvičení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35596" y="1196752"/>
            <a:ext cx="7200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1. </a:t>
            </a:r>
            <a:r>
              <a:rPr lang="cs-CZ" dirty="0">
                <a:latin typeface="Franklin Gothic Book" panose="020B0503020102020204" pitchFamily="34" charset="0"/>
              </a:rPr>
              <a:t>Zjistěte </a:t>
            </a:r>
            <a:r>
              <a:rPr lang="cs-CZ" i="1" dirty="0">
                <a:latin typeface="Franklin Gothic Book" panose="020B0503020102020204" pitchFamily="34" charset="0"/>
              </a:rPr>
              <a:t>D</a:t>
            </a:r>
            <a:r>
              <a:rPr lang="cs-CZ" dirty="0">
                <a:latin typeface="Franklin Gothic Book" panose="020B0503020102020204" pitchFamily="34" charset="0"/>
              </a:rPr>
              <a:t> (64, 96</a:t>
            </a:r>
            <a:r>
              <a:rPr lang="cs-CZ" dirty="0" smtClean="0">
                <a:latin typeface="Franklin Gothic Book" panose="020B0503020102020204" pitchFamily="34" charset="0"/>
              </a:rPr>
              <a:t>).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2. Určete </a:t>
            </a:r>
            <a:r>
              <a:rPr lang="cs-CZ" i="1" dirty="0" smtClean="0">
                <a:latin typeface="Franklin Gothic Book" panose="020B0503020102020204" pitchFamily="34" charset="0"/>
              </a:rPr>
              <a:t>D</a:t>
            </a:r>
            <a:r>
              <a:rPr lang="cs-CZ" dirty="0" smtClean="0">
                <a:latin typeface="Franklin Gothic Book" panose="020B0503020102020204" pitchFamily="34" charset="0"/>
              </a:rPr>
              <a:t> (124, 312).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3. </a:t>
            </a:r>
            <a:r>
              <a:rPr lang="cs-CZ" dirty="0">
                <a:latin typeface="Franklin Gothic Book" panose="020B0503020102020204" pitchFamily="34" charset="0"/>
              </a:rPr>
              <a:t>Pokuste se najít </a:t>
            </a:r>
            <a:r>
              <a:rPr lang="cs-CZ" i="1" dirty="0">
                <a:latin typeface="Franklin Gothic Book" panose="020B0503020102020204" pitchFamily="34" charset="0"/>
              </a:rPr>
              <a:t>D</a:t>
            </a:r>
            <a:r>
              <a:rPr lang="cs-CZ" dirty="0">
                <a:latin typeface="Franklin Gothic Book" panose="020B0503020102020204" pitchFamily="34" charset="0"/>
              </a:rPr>
              <a:t> (48, 72, 120).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4. </a:t>
            </a:r>
            <a:r>
              <a:rPr lang="cs-CZ" dirty="0">
                <a:latin typeface="Franklin Gothic Book" panose="020B0503020102020204" pitchFamily="34" charset="0"/>
              </a:rPr>
              <a:t>Najděte </a:t>
            </a:r>
            <a:r>
              <a:rPr lang="cs-CZ" i="1" dirty="0">
                <a:latin typeface="Franklin Gothic Book" panose="020B0503020102020204" pitchFamily="34" charset="0"/>
              </a:rPr>
              <a:t>D</a:t>
            </a:r>
            <a:r>
              <a:rPr lang="cs-CZ" dirty="0">
                <a:latin typeface="Franklin Gothic Book" panose="020B0503020102020204" pitchFamily="34" charset="0"/>
              </a:rPr>
              <a:t> (84, 385, 450).</a:t>
            </a:r>
          </a:p>
          <a:p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lačítko akce: Nápověda 6">
            <a:hlinkClick r:id="rId3" action="ppaction://hlinksldjump" highlightClick="1"/>
          </p:cNvPr>
          <p:cNvSpPr/>
          <p:nvPr/>
        </p:nvSpPr>
        <p:spPr>
          <a:xfrm>
            <a:off x="8136396" y="1028338"/>
            <a:ext cx="467668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Nápověda 7">
            <a:hlinkClick r:id="rId4" action="ppaction://hlinksldjump" highlightClick="1"/>
          </p:cNvPr>
          <p:cNvSpPr/>
          <p:nvPr/>
        </p:nvSpPr>
        <p:spPr>
          <a:xfrm>
            <a:off x="8131282" y="1844824"/>
            <a:ext cx="467668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Nápověda 8">
            <a:hlinkClick r:id="rId5" action="ppaction://hlinksldjump" highlightClick="1"/>
          </p:cNvPr>
          <p:cNvSpPr/>
          <p:nvPr/>
        </p:nvSpPr>
        <p:spPr>
          <a:xfrm>
            <a:off x="8131282" y="2700664"/>
            <a:ext cx="467668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Nápověda 9">
            <a:hlinkClick r:id="rId6" action="ppaction://hlinksldjump" highlightClick="1"/>
          </p:cNvPr>
          <p:cNvSpPr/>
          <p:nvPr/>
        </p:nvSpPr>
        <p:spPr>
          <a:xfrm>
            <a:off x="8136396" y="3573016"/>
            <a:ext cx="467668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19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Cvičení - řešení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268760"/>
            <a:ext cx="799288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1: </a:t>
            </a:r>
            <a:r>
              <a:rPr lang="cs-CZ" sz="2000" dirty="0">
                <a:latin typeface="Franklin Gothic Book" panose="020B0503020102020204" pitchFamily="34" charset="0"/>
              </a:rPr>
              <a:t>Zjistěte </a:t>
            </a:r>
            <a:r>
              <a:rPr lang="cs-CZ" sz="2000" i="1" dirty="0">
                <a:latin typeface="Franklin Gothic Book" panose="020B0503020102020204" pitchFamily="34" charset="0"/>
              </a:rPr>
              <a:t>D</a:t>
            </a:r>
            <a:r>
              <a:rPr lang="cs-CZ" sz="2000" dirty="0">
                <a:latin typeface="Franklin Gothic Book" panose="020B0503020102020204" pitchFamily="34" charset="0"/>
              </a:rPr>
              <a:t> (64, 96).</a:t>
            </a:r>
          </a:p>
          <a:p>
            <a:endParaRPr lang="cs-CZ" sz="2000" dirty="0" smtClean="0">
              <a:latin typeface="Franklin Gothic Book" panose="020B0503020102020204" pitchFamily="34" charset="0"/>
            </a:endParaRPr>
          </a:p>
          <a:p>
            <a:r>
              <a:rPr lang="cs-CZ" sz="2400" b="1" dirty="0" smtClean="0">
                <a:latin typeface="Monotype Corsiva" panose="03010101010201010101" pitchFamily="66" charset="0"/>
              </a:rPr>
              <a:t>64</a:t>
            </a:r>
            <a:r>
              <a:rPr lang="cs-CZ" sz="2400" dirty="0" smtClean="0">
                <a:latin typeface="Monotype Corsiva" panose="03010101010201010101" pitchFamily="66" charset="0"/>
              </a:rPr>
              <a:t> = 2 . 32 = 2 . 2 . 16 = 2 . 2 . 2 . 8 = 2 . 2 . 2 . 2 . 4 = 2 . 2 . 2 . 2 . 2 . 2</a:t>
            </a:r>
          </a:p>
          <a:p>
            <a:endParaRPr lang="cs-CZ" sz="2400" dirty="0">
              <a:latin typeface="Monotype Corsiva" panose="03010101010201010101" pitchFamily="66" charset="0"/>
            </a:endParaRPr>
          </a:p>
          <a:p>
            <a:r>
              <a:rPr lang="cs-CZ" sz="2400" b="1" dirty="0" smtClean="0">
                <a:latin typeface="Monotype Corsiva" panose="03010101010201010101" pitchFamily="66" charset="0"/>
              </a:rPr>
              <a:t>96</a:t>
            </a:r>
            <a:r>
              <a:rPr lang="cs-CZ" sz="2400" dirty="0" smtClean="0">
                <a:latin typeface="Monotype Corsiva" panose="03010101010201010101" pitchFamily="66" charset="0"/>
              </a:rPr>
              <a:t> = 2 . 48 = 2 . 2 . 24 = 2 . 2 . 2 . 12 = 2 . 2 . 2 . 2 . 6 = 2 . 2 . 2 . 2 . 2 . 3</a:t>
            </a:r>
          </a:p>
          <a:p>
            <a:endParaRPr lang="cs-CZ" sz="2400" dirty="0">
              <a:latin typeface="Monotype Corsiva" panose="03010101010201010101" pitchFamily="66" charset="0"/>
            </a:endParaRPr>
          </a:p>
          <a:p>
            <a:r>
              <a:rPr lang="cs-CZ" sz="2400" dirty="0" smtClean="0">
                <a:latin typeface="Monotype Corsiva" panose="03010101010201010101" pitchFamily="66" charset="0"/>
              </a:rPr>
              <a:t>D(64, 96) = 2 . 2 . 2 . 2 . 2 = 32</a:t>
            </a:r>
          </a:p>
          <a:p>
            <a:endParaRPr lang="cs-CZ" sz="2400" dirty="0">
              <a:latin typeface="Monotype Corsiva" panose="03010101010201010101" pitchFamily="66" charset="0"/>
            </a:endParaRPr>
          </a:p>
          <a:p>
            <a:pPr algn="ctr"/>
            <a:r>
              <a:rPr lang="cs-CZ" sz="2400" b="1" u="sng" dirty="0" smtClean="0">
                <a:latin typeface="Monotype Corsiva" panose="03010101010201010101" pitchFamily="66" charset="0"/>
              </a:rPr>
              <a:t>D (64, 96) = 32</a:t>
            </a:r>
          </a:p>
        </p:txBody>
      </p:sp>
      <p:sp>
        <p:nvSpPr>
          <p:cNvPr id="28" name="Tlačítko akce: Návrat 27">
            <a:hlinkClick r:id="rId3" action="ppaction://hlinksldjump" highlightClick="1"/>
          </p:cNvPr>
          <p:cNvSpPr/>
          <p:nvPr/>
        </p:nvSpPr>
        <p:spPr>
          <a:xfrm>
            <a:off x="8028384" y="5589240"/>
            <a:ext cx="504056" cy="576064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48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83568" y="1268760"/>
            <a:ext cx="79928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2: </a:t>
            </a:r>
            <a:r>
              <a:rPr lang="cs-CZ" sz="2000" dirty="0">
                <a:latin typeface="Franklin Gothic Book" panose="020B0503020102020204" pitchFamily="34" charset="0"/>
              </a:rPr>
              <a:t>Určete </a:t>
            </a:r>
            <a:r>
              <a:rPr lang="cs-CZ" sz="2000" i="1" dirty="0">
                <a:latin typeface="Franklin Gothic Book" panose="020B0503020102020204" pitchFamily="34" charset="0"/>
              </a:rPr>
              <a:t>D</a:t>
            </a:r>
            <a:r>
              <a:rPr lang="cs-CZ" sz="2000" dirty="0">
                <a:latin typeface="Franklin Gothic Book" panose="020B0503020102020204" pitchFamily="34" charset="0"/>
              </a:rPr>
              <a:t> (124, 312</a:t>
            </a:r>
            <a:r>
              <a:rPr lang="cs-CZ" sz="2000" dirty="0" smtClean="0">
                <a:latin typeface="Franklin Gothic Book" panose="020B0503020102020204" pitchFamily="34" charset="0"/>
              </a:rPr>
              <a:t>).</a:t>
            </a: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r>
              <a:rPr lang="cs-CZ" sz="2400" b="1" dirty="0" smtClean="0">
                <a:latin typeface="Monotype Corsiva" panose="03010101010201010101" pitchFamily="66" charset="0"/>
              </a:rPr>
              <a:t>124</a:t>
            </a:r>
            <a:r>
              <a:rPr lang="cs-CZ" sz="2400" dirty="0" smtClean="0">
                <a:latin typeface="Monotype Corsiva" panose="03010101010201010101" pitchFamily="66" charset="0"/>
              </a:rPr>
              <a:t> = 2 . 62 = 2 . 2 . 31</a:t>
            </a:r>
            <a:endParaRPr lang="cs-CZ" sz="2400" dirty="0">
              <a:latin typeface="Monotype Corsiva" panose="03010101010201010101" pitchFamily="66" charset="0"/>
            </a:endParaRPr>
          </a:p>
          <a:p>
            <a:endParaRPr lang="cs-CZ" sz="2400" b="1" dirty="0" smtClean="0">
              <a:latin typeface="Monotype Corsiva" panose="03010101010201010101" pitchFamily="66" charset="0"/>
            </a:endParaRPr>
          </a:p>
          <a:p>
            <a:r>
              <a:rPr lang="cs-CZ" sz="2400" b="1" dirty="0" smtClean="0">
                <a:latin typeface="Monotype Corsiva" panose="03010101010201010101" pitchFamily="66" charset="0"/>
              </a:rPr>
              <a:t>312 </a:t>
            </a:r>
            <a:r>
              <a:rPr lang="cs-CZ" sz="2400" dirty="0" smtClean="0">
                <a:latin typeface="Monotype Corsiva" panose="03010101010201010101" pitchFamily="66" charset="0"/>
              </a:rPr>
              <a:t>= 2 . 156 = 2 . 2. 78 = 2 . 2 . 2 . 39 = 2 . 2 . 2 . 3 . 13 </a:t>
            </a:r>
            <a:endParaRPr lang="cs-CZ" sz="2400" dirty="0">
              <a:latin typeface="Monotype Corsiva" panose="03010101010201010101" pitchFamily="66" charset="0"/>
            </a:endParaRPr>
          </a:p>
          <a:p>
            <a:endParaRPr lang="cs-CZ" sz="2400" dirty="0" smtClean="0">
              <a:latin typeface="Monotype Corsiva" panose="03010101010201010101" pitchFamily="66" charset="0"/>
            </a:endParaRPr>
          </a:p>
          <a:p>
            <a:r>
              <a:rPr lang="cs-CZ" sz="2400" dirty="0" smtClean="0">
                <a:latin typeface="Monotype Corsiva" panose="03010101010201010101" pitchFamily="66" charset="0"/>
              </a:rPr>
              <a:t>D(124, 312) </a:t>
            </a:r>
            <a:r>
              <a:rPr lang="cs-CZ" sz="2400" dirty="0">
                <a:latin typeface="Monotype Corsiva" panose="03010101010201010101" pitchFamily="66" charset="0"/>
              </a:rPr>
              <a:t>= 2 . 2 </a:t>
            </a:r>
            <a:r>
              <a:rPr lang="cs-CZ" sz="2400" dirty="0" smtClean="0">
                <a:latin typeface="Monotype Corsiva" panose="03010101010201010101" pitchFamily="66" charset="0"/>
              </a:rPr>
              <a:t>= 4</a:t>
            </a:r>
            <a:endParaRPr lang="cs-CZ" sz="2400" dirty="0">
              <a:latin typeface="Monotype Corsiva" panose="03010101010201010101" pitchFamily="66" charset="0"/>
            </a:endParaRPr>
          </a:p>
          <a:p>
            <a:endParaRPr lang="cs-CZ" sz="2400" dirty="0">
              <a:latin typeface="Monotype Corsiva" panose="03010101010201010101" pitchFamily="66" charset="0"/>
            </a:endParaRPr>
          </a:p>
          <a:p>
            <a:pPr algn="ctr"/>
            <a:r>
              <a:rPr lang="cs-CZ" sz="2400" b="1" u="sng" dirty="0">
                <a:latin typeface="Monotype Corsiva" panose="03010101010201010101" pitchFamily="66" charset="0"/>
              </a:rPr>
              <a:t>D </a:t>
            </a:r>
            <a:r>
              <a:rPr lang="cs-CZ" sz="2400" b="1" u="sng" dirty="0" smtClean="0">
                <a:latin typeface="Monotype Corsiva" panose="03010101010201010101" pitchFamily="66" charset="0"/>
              </a:rPr>
              <a:t>(124, 312) </a:t>
            </a:r>
            <a:r>
              <a:rPr lang="cs-CZ" sz="2400" b="1" u="sng" dirty="0">
                <a:latin typeface="Monotype Corsiva" panose="03010101010201010101" pitchFamily="66" charset="0"/>
              </a:rPr>
              <a:t>= 4</a:t>
            </a: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endParaRPr lang="cs-CZ" sz="2000" dirty="0" smtClean="0">
              <a:latin typeface="Franklin Gothic Book" panose="020B05030201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lačítko akce: Návrat 24">
            <a:hlinkClick r:id="rId3" action="ppaction://hlinksldjump" highlightClick="1"/>
          </p:cNvPr>
          <p:cNvSpPr/>
          <p:nvPr/>
        </p:nvSpPr>
        <p:spPr>
          <a:xfrm>
            <a:off x="8028384" y="5589240"/>
            <a:ext cx="504056" cy="576064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39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Aerodynami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776</TotalTime>
  <Words>1018</Words>
  <Application>Microsoft Office PowerPoint</Application>
  <PresentationFormat>Předvádění na obrazovce (4:3)</PresentationFormat>
  <Paragraphs>150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47</cp:revision>
  <dcterms:created xsi:type="dcterms:W3CDTF">2014-01-08T20:11:12Z</dcterms:created>
  <dcterms:modified xsi:type="dcterms:W3CDTF">2014-05-11T15:33:37Z</dcterms:modified>
</cp:coreProperties>
</file>