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8" r:id="rId6"/>
    <p:sldId id="267" r:id="rId7"/>
    <p:sldId id="260" r:id="rId8"/>
    <p:sldId id="261" r:id="rId9"/>
    <p:sldId id="263" r:id="rId10"/>
    <p:sldId id="265" r:id="rId11"/>
    <p:sldId id="264" r:id="rId12"/>
    <p:sldId id="262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VY_32_INOVACE_08_SPOLEČNÝ_DĚLITEL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učivem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společný dělitel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,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pojmem samotným, 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903809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 </a:t>
            </a:r>
            <a:r>
              <a:rPr lang="cs-CZ" sz="2000" dirty="0">
                <a:latin typeface="Franklin Gothic Book" panose="020B0503020102020204" pitchFamily="34" charset="0"/>
              </a:rPr>
              <a:t>Najděte </a:t>
            </a:r>
            <a:r>
              <a:rPr lang="cs-CZ" sz="2000" i="1" dirty="0">
                <a:latin typeface="Franklin Gothic Book" panose="020B0503020102020204" pitchFamily="34" charset="0"/>
              </a:rPr>
              <a:t>D</a:t>
            </a:r>
            <a:r>
              <a:rPr lang="cs-CZ" sz="2000" dirty="0">
                <a:latin typeface="Franklin Gothic Book" panose="020B0503020102020204" pitchFamily="34" charset="0"/>
              </a:rPr>
              <a:t> (84, 385, 450</a:t>
            </a:r>
            <a:r>
              <a:rPr lang="cs-CZ" sz="2000" dirty="0" smtClean="0">
                <a:latin typeface="Franklin Gothic Book" panose="020B0503020102020204" pitchFamily="34" charset="0"/>
              </a:rPr>
              <a:t>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84 </a:t>
            </a:r>
            <a:r>
              <a:rPr lang="cs-CZ" sz="2400" dirty="0" smtClean="0">
                <a:latin typeface="Monotype Corsiva" panose="03010101010201010101" pitchFamily="66" charset="0"/>
              </a:rPr>
              <a:t>= 2 . 42 = 2 . 2 . 21 = 2 . 2 . 3 . 7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385 </a:t>
            </a:r>
            <a:r>
              <a:rPr lang="cs-CZ" sz="2400" dirty="0" smtClean="0">
                <a:latin typeface="Monotype Corsiva" panose="03010101010201010101" pitchFamily="66" charset="0"/>
              </a:rPr>
              <a:t>= 5 . 75 = 5 . 5 . 15 = 5 . 5 . 3 . 5 = 3 . 5 . 5 . 5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450 = 2 . 225 = 2 . 5 . 45 = 2 . 5 . 5 . 9 = 2 . 5 . 5 . 3 . 3 = 2 . 3 . 3 . 5 . 5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D(84, 385, 450) </a:t>
            </a:r>
            <a:r>
              <a:rPr lang="cs-CZ" sz="2400" dirty="0">
                <a:latin typeface="Monotype Corsiva" panose="03010101010201010101" pitchFamily="66" charset="0"/>
              </a:rPr>
              <a:t>= 3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D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(84, 385, 450) = 3</a:t>
            </a:r>
            <a:endParaRPr lang="cs-CZ" sz="2400" b="1" u="sng" dirty="0">
              <a:latin typeface="Monotype Corsiva" panose="03010101010201010101" pitchFamily="66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 </a:t>
            </a:r>
            <a:r>
              <a:rPr lang="cs-CZ" sz="2000" dirty="0">
                <a:latin typeface="Franklin Gothic Book" panose="020B0503020102020204" pitchFamily="34" charset="0"/>
              </a:rPr>
              <a:t>Pokuste se najít </a:t>
            </a:r>
            <a:r>
              <a:rPr lang="cs-CZ" sz="2000" i="1" dirty="0">
                <a:latin typeface="Franklin Gothic Book" panose="020B0503020102020204" pitchFamily="34" charset="0"/>
              </a:rPr>
              <a:t>D</a:t>
            </a:r>
            <a:r>
              <a:rPr lang="cs-CZ" sz="2000" dirty="0">
                <a:latin typeface="Franklin Gothic Book" panose="020B0503020102020204" pitchFamily="34" charset="0"/>
              </a:rPr>
              <a:t> (48, 72, 120</a:t>
            </a:r>
            <a:r>
              <a:rPr lang="cs-CZ" sz="2000" dirty="0" smtClean="0">
                <a:latin typeface="Franklin Gothic Book" panose="020B0503020102020204" pitchFamily="34" charset="0"/>
              </a:rPr>
              <a:t>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48 </a:t>
            </a:r>
            <a:r>
              <a:rPr lang="cs-CZ" sz="2400" dirty="0" smtClean="0">
                <a:latin typeface="Monotype Corsiva" panose="03010101010201010101" pitchFamily="66" charset="0"/>
              </a:rPr>
              <a:t>= 2 . 24 = 2 . 2 . 12 = 2 . 2 . 2 . 6 = 2 . 2 . 2 . 2 . 3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72 </a:t>
            </a:r>
            <a:r>
              <a:rPr lang="cs-CZ" sz="2400" dirty="0" smtClean="0">
                <a:latin typeface="Monotype Corsiva" panose="03010101010201010101" pitchFamily="66" charset="0"/>
              </a:rPr>
              <a:t>= 2 . 36 = 2 . 2 . 18 = 2 . 2 . 2 . 9 = 2 . 2 . 2 . 3 . 3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120 </a:t>
            </a:r>
            <a:r>
              <a:rPr lang="cs-CZ" sz="2400" dirty="0" smtClean="0">
                <a:latin typeface="Monotype Corsiva" panose="03010101010201010101" pitchFamily="66" charset="0"/>
              </a:rPr>
              <a:t>= 2 . 60 = 2 . 2 . 30 = 2 . 2 . 2 . 15 = 2 . 2 . 2 . 3 . 5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D(48, 72, 120) </a:t>
            </a:r>
            <a:r>
              <a:rPr lang="cs-CZ" sz="2400" dirty="0">
                <a:latin typeface="Monotype Corsiva" panose="03010101010201010101" pitchFamily="66" charset="0"/>
              </a:rPr>
              <a:t>= </a:t>
            </a:r>
            <a:r>
              <a:rPr lang="cs-CZ" sz="2400" dirty="0" smtClean="0">
                <a:latin typeface="Monotype Corsiva" panose="03010101010201010101" pitchFamily="66" charset="0"/>
              </a:rPr>
              <a:t>2 . 2 . 2 . 3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D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(48, 72, 120) </a:t>
            </a:r>
            <a:r>
              <a:rPr lang="cs-CZ" sz="2400" b="1" u="sng" dirty="0">
                <a:latin typeface="Monotype Corsiva" panose="03010101010201010101" pitchFamily="66" charset="0"/>
              </a:rPr>
              <a:t>=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24</a:t>
            </a:r>
            <a:endParaRPr lang="cs-CZ" sz="2400" b="1" u="sng" dirty="0">
              <a:latin typeface="Monotype Corsiva" panose="03010101010201010101" pitchFamily="66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Odpovězte na dané otázky a své odpovědi zdůvodněte: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Může být největším společným dělitelem skupiny čísel číslo 1?</a:t>
            </a:r>
          </a:p>
          <a:p>
            <a:pPr marL="342900" indent="-342900">
              <a:buAutoNum type="alphaLcParenR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Je společným dělitelem dvou sudých čísel vždy číslo 2?</a:t>
            </a:r>
          </a:p>
          <a:p>
            <a:pPr marL="342900" indent="-342900">
              <a:buAutoNum type="alphaLcParenR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Je největším společným dělitelem dvou sudých čísel vždy číslo 2?</a:t>
            </a:r>
          </a:p>
          <a:p>
            <a:pPr marL="342900" indent="-342900">
              <a:buAutoNum type="alphaLcParenR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Může být největším společným dělitelem dvou sudých čísel číslo 1?</a:t>
            </a:r>
          </a:p>
          <a:p>
            <a:pPr marL="342900" indent="-342900">
              <a:buAutoNum type="alphaLcParenR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Je číslo 1 společným dělitelem jakékoliv skupiny čísel,?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Čokoláda o rozměrech 14 cm a 6 cm má čtvercové dílky. Jakého maximálního celočíselného rozměru mohou tyto dílky být? Kolik dílků má tato čokoláda?</a:t>
            </a: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76470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Franklin Gothic Book" panose="020B0503020102020204" pitchFamily="34" charset="0"/>
              </a:rPr>
              <a:t>3</a:t>
            </a:r>
            <a:r>
              <a:rPr lang="cs-CZ" dirty="0" smtClean="0">
                <a:latin typeface="Franklin Gothic Book" panose="020B0503020102020204" pitchFamily="34" charset="0"/>
              </a:rPr>
              <a:t>. Pokuste se papír formátu 21 x 30 cm rozstříhat na co největší čtverce tak, aby nevznikl žádný odpad. Kolik čtverců dostanete a jaký budou mít rozměr?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7544" y="1844824"/>
            <a:ext cx="8208912" cy="341632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2400" b="1" u="sng" dirty="0" smtClean="0">
                <a:latin typeface="Franklin Gothic Book" panose="020B0503020102020204" pitchFamily="34" charset="0"/>
              </a:rPr>
              <a:t>Největší společný dělitel</a:t>
            </a:r>
            <a:r>
              <a:rPr lang="cs-CZ" sz="2400" b="1" dirty="0" smtClean="0">
                <a:latin typeface="Franklin Gothic Book" panose="020B0503020102020204" pitchFamily="34" charset="0"/>
              </a:rPr>
              <a:t> </a:t>
            </a:r>
            <a:r>
              <a:rPr lang="cs-CZ" sz="2400" dirty="0" smtClean="0">
                <a:latin typeface="Franklin Gothic Book" panose="020B0503020102020204" pitchFamily="34" charset="0"/>
              </a:rPr>
              <a:t>skupiny čísel je součin všech společných prvočinitelů vybraných z rozkladů jednotlivých čísel. Abychom zjistili, kolikrát se které prvočíslo bude v tomto rozkladu vyskytovat, určíme, kolikrát se vyskytuje v jednotlivých rozkladech. Z těchto počtů vybereme nejmenší a tolikrát toto prvočíslo zahrneme do výsledného součinu.</a:t>
            </a:r>
          </a:p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Pokud se stane, že daná skupina čísel žádného společného prvočinitele nemá, je největším společným dělitelem takových čísel číslo 1.</a:t>
            </a:r>
          </a:p>
        </p:txBody>
      </p:sp>
    </p:spTree>
    <p:extLst>
      <p:ext uri="{BB962C8B-B14F-4D97-AF65-F5344CB8AC3E}">
        <p14:creationId xmlns:p14="http://schemas.microsoft.com/office/powerpoint/2010/main" val="19114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Malé opakování na začátek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085" y="14127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Co je dělitel čísla?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67262" y="1274276"/>
            <a:ext cx="5184576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dělení </a:t>
            </a:r>
            <a:r>
              <a:rPr lang="cs-CZ" i="1" dirty="0" smtClean="0">
                <a:latin typeface="Franklin Gothic Book" panose="020B0503020102020204" pitchFamily="34" charset="0"/>
              </a:rPr>
              <a:t>a : b </a:t>
            </a:r>
            <a:r>
              <a:rPr lang="cs-CZ" dirty="0" smtClean="0">
                <a:latin typeface="Franklin Gothic Book" panose="020B0503020102020204" pitchFamily="34" charset="0"/>
              </a:rPr>
              <a:t>vychází beze zbytku, říkáme, že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je dělitelné </a:t>
            </a:r>
            <a:r>
              <a:rPr lang="cs-CZ" dirty="0" smtClean="0">
                <a:latin typeface="Franklin Gothic Book" panose="020B0503020102020204" pitchFamily="34" charset="0"/>
              </a:rPr>
              <a:t>číslem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18" y="5883313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07085" y="2348880"/>
            <a:ext cx="814475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Znaky dělitelnosti, které již umíte, nám mohou pomoci při hledání společných dělitelů dvou nebo více čísel.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Například víme, že číslo 12 má tyto dělitele: 1, 2, 3, 4, 6, 12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číslo 16 má takovéto dělitele: 1, 2, 4, 8, 16.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Jistě umíte vybrat taková čísla, která jsou děliteli čísla 12 i 16.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Jsou to: 1, 2, 4.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Společný dělitel?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Společný dělitel </a:t>
            </a:r>
            <a:r>
              <a:rPr lang="cs-CZ" sz="3200" b="1" dirty="0" smtClean="0">
                <a:latin typeface="Franklin Gothic Book" panose="020B0503020102020204" pitchFamily="34" charset="0"/>
              </a:rPr>
              <a:t>dvou nebo více čísel je takové číslo, které dělí každé z těchto čísel.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1520" y="3645024"/>
            <a:ext cx="8568952" cy="156966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Největší společný dělitel </a:t>
            </a:r>
            <a:r>
              <a:rPr lang="cs-CZ" sz="3200" b="1" dirty="0" smtClean="0">
                <a:latin typeface="Franklin Gothic Book" panose="020B0503020102020204" pitchFamily="34" charset="0"/>
              </a:rPr>
              <a:t>dvou nebo více čísel je číslo, které je ze společných dělitelů těchto čísel největší.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69269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Při hledání největšího společného dělitele můžeme vepsat všechny společné dělitele dané skupiny čísel a vybrat z nich největší číslo, jak je to patrné z následující tabulky: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76749"/>
              </p:ext>
            </p:extLst>
          </p:nvPr>
        </p:nvGraphicFramePr>
        <p:xfrm>
          <a:off x="395537" y="2276872"/>
          <a:ext cx="820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Skupina čísel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Společné dělitele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Největší společný dělitel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8, 12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1, 2,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</a:rPr>
                        <a:t>4</a:t>
                      </a:r>
                      <a:endParaRPr lang="cs-CZ" b="1" dirty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4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12, 30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1, 2, 3,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</a:rPr>
                        <a:t>6</a:t>
                      </a:r>
                      <a:endParaRPr lang="cs-CZ" b="1" dirty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6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28, 31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9, 12, 15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</a:rPr>
                        <a:t>3</a:t>
                      </a:r>
                      <a:endParaRPr lang="cs-CZ" b="1" dirty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3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6, 10, 15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Franklin Gothic Book" panose="020B0503020102020204" pitchFamily="34" charset="0"/>
                        </a:rPr>
                        <a:t>1</a:t>
                      </a:r>
                      <a:endParaRPr lang="cs-CZ" b="1" dirty="0">
                        <a:solidFill>
                          <a:srgbClr val="FF0000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Franklin Gothic Book" panose="020B0503020102020204" pitchFamily="34" charset="0"/>
                        </a:rPr>
                        <a:t>1</a:t>
                      </a:r>
                      <a:endParaRPr lang="cs-CZ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79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Matematická symbolika - označení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1412776"/>
            <a:ext cx="77048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V úvodu jsme si na příkladu nastínili, jak využíváme znaky dělitelnosti při nacházení dělitelů.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Na stejném příkladu si ukážeme, jak se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největší společný dělitel </a:t>
            </a:r>
            <a:r>
              <a:rPr lang="cs-CZ" dirty="0" smtClean="0">
                <a:latin typeface="Franklin Gothic Book" panose="020B0503020102020204" pitchFamily="34" charset="0"/>
              </a:rPr>
              <a:t>v matematice značí.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V mnoha případech je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největší společný dělitel </a:t>
            </a:r>
            <a:r>
              <a:rPr lang="cs-CZ" dirty="0" smtClean="0">
                <a:latin typeface="Franklin Gothic Book" panose="020B0503020102020204" pitchFamily="34" charset="0"/>
              </a:rPr>
              <a:t>tím nejdůležitějším dělitelem.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Pro zkrácení zápisu při hledání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největšího společného dělitele</a:t>
            </a:r>
            <a:r>
              <a:rPr lang="cs-CZ" dirty="0" smtClean="0">
                <a:latin typeface="Franklin Gothic Book" panose="020B0503020102020204" pitchFamily="34" charset="0"/>
              </a:rPr>
              <a:t> daných čísel se používá tento zápis: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algn="ctr"/>
            <a:r>
              <a:rPr lang="cs-CZ" sz="2800" i="1" dirty="0" smtClean="0">
                <a:latin typeface="Franklin Gothic Book" panose="020B0503020102020204" pitchFamily="34" charset="0"/>
              </a:rPr>
              <a:t>D</a:t>
            </a:r>
            <a:r>
              <a:rPr lang="cs-CZ" sz="2800" dirty="0" smtClean="0">
                <a:latin typeface="Franklin Gothic Book" panose="020B0503020102020204" pitchFamily="34" charset="0"/>
              </a:rPr>
              <a:t> (12, 16) = 4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Používáme velké tiskací D (největší, proto velké písmeno).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5576" y="836712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Určete zpaměti: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(6, 12) = 			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(21, 42) =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(5, 15) =			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(17, 51)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(12, 16) = 			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(40, 48)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(6, 10) =			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( 30, 45)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(6, 24, 60) =			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(10, 20, 40) =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1991722" y="1221249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1991722" y="2063285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8" name="Ovál 17"/>
          <p:cNvSpPr/>
          <p:nvPr/>
        </p:nvSpPr>
        <p:spPr>
          <a:xfrm>
            <a:off x="2076872" y="2913333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9" name="Ovál 18"/>
          <p:cNvSpPr/>
          <p:nvPr/>
        </p:nvSpPr>
        <p:spPr>
          <a:xfrm>
            <a:off x="1991722" y="3717032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0" name="Ovál 19"/>
          <p:cNvSpPr/>
          <p:nvPr/>
        </p:nvSpPr>
        <p:spPr>
          <a:xfrm>
            <a:off x="2339752" y="4509120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21" name="Ovál 20"/>
          <p:cNvSpPr/>
          <p:nvPr/>
        </p:nvSpPr>
        <p:spPr>
          <a:xfrm>
            <a:off x="5754570" y="1221249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21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754570" y="2063285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5754570" y="2911624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24" name="Ovál 23"/>
          <p:cNvSpPr/>
          <p:nvPr/>
        </p:nvSpPr>
        <p:spPr>
          <a:xfrm>
            <a:off x="5795778" y="3717032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6153618" y="4509120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8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5596" y="1196752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</a:t>
            </a:r>
            <a:r>
              <a:rPr lang="cs-CZ" dirty="0">
                <a:latin typeface="Franklin Gothic Book" panose="020B0503020102020204" pitchFamily="34" charset="0"/>
              </a:rPr>
              <a:t>Zjistěte </a:t>
            </a:r>
            <a:r>
              <a:rPr lang="cs-CZ" i="1" dirty="0">
                <a:latin typeface="Franklin Gothic Book" panose="020B0503020102020204" pitchFamily="34" charset="0"/>
              </a:rPr>
              <a:t>D</a:t>
            </a:r>
            <a:r>
              <a:rPr lang="cs-CZ" dirty="0">
                <a:latin typeface="Franklin Gothic Book" panose="020B0503020102020204" pitchFamily="34" charset="0"/>
              </a:rPr>
              <a:t> (64, 96</a:t>
            </a:r>
            <a:r>
              <a:rPr lang="cs-CZ" dirty="0" smtClean="0">
                <a:latin typeface="Franklin Gothic Book" panose="020B0503020102020204" pitchFamily="34" charset="0"/>
              </a:rPr>
              <a:t>).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Určete </a:t>
            </a:r>
            <a:r>
              <a:rPr lang="cs-CZ" i="1" dirty="0" smtClean="0">
                <a:latin typeface="Franklin Gothic Book" panose="020B0503020102020204" pitchFamily="34" charset="0"/>
              </a:rPr>
              <a:t>D</a:t>
            </a:r>
            <a:r>
              <a:rPr lang="cs-CZ" dirty="0" smtClean="0">
                <a:latin typeface="Franklin Gothic Book" panose="020B0503020102020204" pitchFamily="34" charset="0"/>
              </a:rPr>
              <a:t> (124, 312).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</a:t>
            </a:r>
            <a:r>
              <a:rPr lang="cs-CZ" dirty="0">
                <a:latin typeface="Franklin Gothic Book" panose="020B0503020102020204" pitchFamily="34" charset="0"/>
              </a:rPr>
              <a:t>Pokuste se najít </a:t>
            </a:r>
            <a:r>
              <a:rPr lang="cs-CZ" i="1" dirty="0">
                <a:latin typeface="Franklin Gothic Book" panose="020B0503020102020204" pitchFamily="34" charset="0"/>
              </a:rPr>
              <a:t>D</a:t>
            </a:r>
            <a:r>
              <a:rPr lang="cs-CZ" dirty="0">
                <a:latin typeface="Franklin Gothic Book" panose="020B0503020102020204" pitchFamily="34" charset="0"/>
              </a:rPr>
              <a:t> (48, 72, 120).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</a:t>
            </a:r>
            <a:r>
              <a:rPr lang="cs-CZ" dirty="0">
                <a:latin typeface="Franklin Gothic Book" panose="020B0503020102020204" pitchFamily="34" charset="0"/>
              </a:rPr>
              <a:t>Najděte </a:t>
            </a:r>
            <a:r>
              <a:rPr lang="cs-CZ" i="1" dirty="0">
                <a:latin typeface="Franklin Gothic Book" panose="020B0503020102020204" pitchFamily="34" charset="0"/>
              </a:rPr>
              <a:t>D</a:t>
            </a:r>
            <a:r>
              <a:rPr lang="cs-CZ" dirty="0">
                <a:latin typeface="Franklin Gothic Book" panose="020B0503020102020204" pitchFamily="34" charset="0"/>
              </a:rPr>
              <a:t> (84, 385, 450).</a:t>
            </a: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lačítko akce: Nápověda 6">
            <a:hlinkClick r:id="rId3" action="ppaction://hlinksldjump" highlightClick="1"/>
          </p:cNvPr>
          <p:cNvSpPr/>
          <p:nvPr/>
        </p:nvSpPr>
        <p:spPr>
          <a:xfrm>
            <a:off x="8136396" y="1028338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Nápověda 7">
            <a:hlinkClick r:id="rId4" action="ppaction://hlinksldjump" highlightClick="1"/>
          </p:cNvPr>
          <p:cNvSpPr/>
          <p:nvPr/>
        </p:nvSpPr>
        <p:spPr>
          <a:xfrm>
            <a:off x="8131282" y="1844824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Nápověda 8">
            <a:hlinkClick r:id="rId5" action="ppaction://hlinksldjump" highlightClick="1"/>
          </p:cNvPr>
          <p:cNvSpPr/>
          <p:nvPr/>
        </p:nvSpPr>
        <p:spPr>
          <a:xfrm>
            <a:off x="8131282" y="2700664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Nápověda 9">
            <a:hlinkClick r:id="rId6" action="ppaction://hlinksldjump" highlightClick="1"/>
          </p:cNvPr>
          <p:cNvSpPr/>
          <p:nvPr/>
        </p:nvSpPr>
        <p:spPr>
          <a:xfrm>
            <a:off x="8136396" y="3573016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 - řešení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 </a:t>
            </a:r>
            <a:r>
              <a:rPr lang="cs-CZ" sz="2000" dirty="0">
                <a:latin typeface="Franklin Gothic Book" panose="020B0503020102020204" pitchFamily="34" charset="0"/>
              </a:rPr>
              <a:t>Zjistěte </a:t>
            </a:r>
            <a:r>
              <a:rPr lang="cs-CZ" sz="2000" i="1" dirty="0">
                <a:latin typeface="Franklin Gothic Book" panose="020B0503020102020204" pitchFamily="34" charset="0"/>
              </a:rPr>
              <a:t>D</a:t>
            </a:r>
            <a:r>
              <a:rPr lang="cs-CZ" sz="2000" dirty="0">
                <a:latin typeface="Franklin Gothic Book" panose="020B0503020102020204" pitchFamily="34" charset="0"/>
              </a:rPr>
              <a:t> (64, 96).</a:t>
            </a: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64</a:t>
            </a:r>
            <a:r>
              <a:rPr lang="cs-CZ" sz="2400" dirty="0" smtClean="0">
                <a:latin typeface="Monotype Corsiva" panose="03010101010201010101" pitchFamily="66" charset="0"/>
              </a:rPr>
              <a:t> = 2 . 32 = 2 . 2 . 16 = 2 . 2 . 2 . 8 = 2 . 2 . 2 . 2 . 4 = 2 . 2 . 2 . 2 . 2 . 2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96</a:t>
            </a:r>
            <a:r>
              <a:rPr lang="cs-CZ" sz="2400" dirty="0" smtClean="0">
                <a:latin typeface="Monotype Corsiva" panose="03010101010201010101" pitchFamily="66" charset="0"/>
              </a:rPr>
              <a:t> = 2 . 48 = 2 . 2 . 24 = 2 . 2 . 2 . 12 = 2 . 2 . 2 . 2 . 6 = 2 . 2 . 2 . 2 . 2 . 3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D(64, 96) = 2 . 2 . 2 . 2 . 2 = 32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 smtClean="0">
                <a:latin typeface="Monotype Corsiva" panose="03010101010201010101" pitchFamily="66" charset="0"/>
              </a:rPr>
              <a:t>D (64, 96) = 32</a:t>
            </a:r>
          </a:p>
        </p:txBody>
      </p:sp>
      <p:sp>
        <p:nvSpPr>
          <p:cNvPr id="28" name="Tlačítko akce: Návrat 27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1268760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sz="2000" dirty="0">
                <a:latin typeface="Franklin Gothic Book" panose="020B0503020102020204" pitchFamily="34" charset="0"/>
              </a:rPr>
              <a:t>Určete </a:t>
            </a:r>
            <a:r>
              <a:rPr lang="cs-CZ" sz="2000" i="1" dirty="0">
                <a:latin typeface="Franklin Gothic Book" panose="020B0503020102020204" pitchFamily="34" charset="0"/>
              </a:rPr>
              <a:t>D</a:t>
            </a:r>
            <a:r>
              <a:rPr lang="cs-CZ" sz="2000" dirty="0">
                <a:latin typeface="Franklin Gothic Book" panose="020B0503020102020204" pitchFamily="34" charset="0"/>
              </a:rPr>
              <a:t> (124, 312</a:t>
            </a:r>
            <a:r>
              <a:rPr lang="cs-CZ" sz="2000" dirty="0" smtClean="0">
                <a:latin typeface="Franklin Gothic Book" panose="020B0503020102020204" pitchFamily="34" charset="0"/>
              </a:rPr>
              <a:t>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124</a:t>
            </a:r>
            <a:r>
              <a:rPr lang="cs-CZ" sz="2400" dirty="0" smtClean="0">
                <a:latin typeface="Monotype Corsiva" panose="03010101010201010101" pitchFamily="66" charset="0"/>
              </a:rPr>
              <a:t> = 2 . 62 = 2 . 2 . 31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b="1" dirty="0" smtClean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312 </a:t>
            </a:r>
            <a:r>
              <a:rPr lang="cs-CZ" sz="2400" dirty="0" smtClean="0">
                <a:latin typeface="Monotype Corsiva" panose="03010101010201010101" pitchFamily="66" charset="0"/>
              </a:rPr>
              <a:t>= 2 . 156 = 2 . 2. 78 = 2 . 2 . 2 . 39 = 2 . 2 . 2 . 3 . 13 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D(124, 312) </a:t>
            </a:r>
            <a:r>
              <a:rPr lang="cs-CZ" sz="2400" dirty="0">
                <a:latin typeface="Monotype Corsiva" panose="03010101010201010101" pitchFamily="66" charset="0"/>
              </a:rPr>
              <a:t>= 2 . 2 </a:t>
            </a:r>
            <a:r>
              <a:rPr lang="cs-CZ" sz="2400" dirty="0" smtClean="0">
                <a:latin typeface="Monotype Corsiva" panose="03010101010201010101" pitchFamily="66" charset="0"/>
              </a:rPr>
              <a:t>= 4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D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(124, 312) </a:t>
            </a:r>
            <a:r>
              <a:rPr lang="cs-CZ" sz="2400" b="1" u="sng" dirty="0">
                <a:latin typeface="Monotype Corsiva" panose="03010101010201010101" pitchFamily="66" charset="0"/>
              </a:rPr>
              <a:t>= 4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lačítko akce: Návrat 24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776</TotalTime>
  <Words>1018</Words>
  <Application>Microsoft Office PowerPoint</Application>
  <PresentationFormat>Předvádění na obrazovce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47</cp:revision>
  <dcterms:created xsi:type="dcterms:W3CDTF">2014-01-08T20:11:12Z</dcterms:created>
  <dcterms:modified xsi:type="dcterms:W3CDTF">2014-05-11T15:33:37Z</dcterms:modified>
</cp:coreProperties>
</file>