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7" r:id="rId6"/>
    <p:sldId id="260" r:id="rId7"/>
    <p:sldId id="261" r:id="rId8"/>
    <p:sldId id="263" r:id="rId9"/>
    <p:sldId id="265" r:id="rId10"/>
    <p:sldId id="264" r:id="rId11"/>
    <p:sldId id="262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11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3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473793" y="5052544"/>
            <a:ext cx="5637010" cy="882121"/>
          </a:xfrm>
        </p:spPr>
        <p:txBody>
          <a:bodyPr/>
          <a:lstStyle>
            <a:lvl1pPr marL="0" indent="0">
              <a:buNone/>
              <a:defRPr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08FB0-EC43-47AB-B812-B88528A8D7D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12E1C-0657-4D95-8B2A-55DCC0650ACE}" type="slidenum">
              <a:t>‹#›</a:t>
            </a:fld>
            <a:endParaRPr lang="cs-CZ"/>
          </a:p>
        </p:txBody>
      </p: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817583" y="3132286"/>
            <a:ext cx="7175351" cy="1793165"/>
          </a:xfrm>
        </p:spPr>
        <p:txBody>
          <a:bodyPr/>
          <a:lstStyle>
            <a:lvl1pPr marL="640080" indent="-457200" algn="l"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904996" y="731520"/>
            <a:ext cx="6400800" cy="3474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B0827-5FCC-4B8E-8A29-A1B4E8ED6FA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BC053-F148-4226-B9D9-1024E0E3FD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53762" y="376513"/>
            <a:ext cx="2057400" cy="5238341"/>
          </a:xfrm>
        </p:spPr>
        <p:txBody>
          <a:bodyPr vert="eaVert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324109" y="731520"/>
            <a:ext cx="4829284" cy="489472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CCDF2-7F25-49D1-B0CB-C66E1A054D73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77884C-B3ED-442B-AC24-F4579CA302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0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D808B-7611-49A9-93E2-30C03C293AD1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FFF70-40EC-41B6-BD51-3F1AE4D796E9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9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033195" y="2172650"/>
            <a:ext cx="5966670" cy="242334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2022442" y="4607515"/>
            <a:ext cx="5970492" cy="835459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2C065-490B-483A-B720-A6162A7FBE1A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F395D-6C05-44D3-A059-A14DDE0469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7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28D6E-DEF5-4A5A-97A1-86EC32E87640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E1DC6-4F10-4361-9CD1-B5B59DEF6D43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2"/>
          </p:nvPr>
        </p:nvSpPr>
        <p:spPr>
          <a:xfrm>
            <a:off x="1156450" y="1400330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73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399032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4767E-09C1-4C55-9985-B737BBBE95B9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6324E-3C27-4AFC-9B1F-1D7CA636E8B6}" type="slidenum">
              <a:t>‹#›</a:t>
            </a:fld>
            <a:endParaRPr lang="cs-CZ"/>
          </a:p>
        </p:txBody>
      </p:sp>
      <p:sp>
        <p:nvSpPr>
          <p:cNvPr id="9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F4CBE9-5953-4CF3-BE14-2FE543DCB76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6DF69-8FBB-46AE-8380-C6DC8AC0DC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2312F-E892-4490-83E0-68B86904325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33B78-3A24-4ED2-869D-E88101E5D8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099" y="2209803"/>
            <a:ext cx="3636084" cy="1258488"/>
          </a:xfrm>
        </p:spPr>
        <p:txBody>
          <a:bodyPr anchor="b"/>
          <a:lstStyle>
            <a:lvl1pPr marL="228600" indent="-228600" algn="l">
              <a:defRPr sz="2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93515" y="731520"/>
            <a:ext cx="4017087" cy="4894728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75764" y="3497799"/>
            <a:ext cx="3388656" cy="213952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A47675-1AB9-428E-AC53-B663D34460E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A6179-CAE0-4CD1-A2E9-C43869897C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0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5174" y="1143000"/>
            <a:ext cx="4114800" cy="3127805"/>
          </a:xfrm>
          <a:solidFill>
            <a:srgbClr val="8CC9F7"/>
          </a:solidFill>
        </p:spPr>
        <p:txBody>
          <a:bodyPr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2"/>
          </p:nvPr>
        </p:nvSpPr>
        <p:spPr>
          <a:xfrm>
            <a:off x="877888" y="1010485"/>
            <a:ext cx="3694111" cy="2163022"/>
          </a:xfrm>
        </p:spPr>
        <p:txBody>
          <a:bodyPr anchor="b"/>
          <a:lstStyle>
            <a:lvl1pPr marL="182880">
              <a:spcBef>
                <a:spcPts val="400"/>
              </a:spcBef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12754-66E3-4476-BBB1-8852A2A42426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095C2-6296-49E2-A508-CEA492DEC393}" type="slidenum">
              <a:t>‹#›</a:t>
            </a:fld>
            <a:endParaRPr lang="cs-CZ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727268" y="4464420"/>
            <a:ext cx="6383536" cy="1143000"/>
          </a:xfrm>
        </p:spPr>
        <p:txBody>
          <a:bodyPr anchor="b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D5FF"/>
            </a:gs>
            <a:gs pos="100000">
              <a:srgbClr val="FFFFFF"/>
            </a:gs>
          </a:gsLst>
          <a:path path="circle">
            <a:fillToRect l="20000" t="10000" r="8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396"/>
            <a:ext cx="9144000" cy="1752603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396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306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1793284" y="4372167"/>
            <a:ext cx="6512512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1CBA3380-99C3-416A-A3FA-A6D1C6ED1F3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810003" y="6172200"/>
            <a:ext cx="1828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333DE55C-BABE-43C5-8F8D-7D561CB44B9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320040" marR="0" lvl="0" indent="-320040" algn="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C3260C"/>
        </a:buClr>
        <a:buSzPct val="128000"/>
        <a:buFont typeface="Georgia" pitchFamily="18"/>
        <a:buChar char="*"/>
        <a:tabLst/>
        <a:defRPr lang="cs-CZ" sz="4600" b="1" i="0" u="none" strike="noStrike" kern="1200" cap="none" spc="0" baseline="0">
          <a:solidFill>
            <a:srgbClr val="000000"/>
          </a:solidFill>
          <a:uFillTx/>
          <a:latin typeface="Trebuchet MS"/>
          <a:ea typeface=""/>
          <a:cs typeface=""/>
        </a:defRPr>
      </a:lvl1pPr>
    </p:titleStyle>
    <p:bodyStyle>
      <a:lvl1pPr marL="228600" marR="0" lvl="0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2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1pPr>
      <a:lvl2pPr marL="54864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0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2pPr>
      <a:lvl3pPr marL="82296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3pPr>
      <a:lvl4pPr marL="109728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4pPr>
      <a:lvl5pPr marL="1389888" marR="0" lvl="4" indent="-182880" algn="l" defTabSz="914400" rtl="0" fontAlgn="auto" hangingPunct="1">
        <a:lnSpc>
          <a:spcPct val="100000"/>
        </a:lnSpc>
        <a:spcBef>
          <a:spcPts val="3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/>
          <p:nvPr/>
        </p:nvSpPr>
        <p:spPr>
          <a:xfrm>
            <a:off x="357192" y="571499"/>
            <a:ext cx="8458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školy: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ZŠ A MŠ ÚDOLÍ DESNÉ, DRUŽSTEVNÍ </a:t>
            </a:r>
            <a:r>
              <a:rPr lang="cs-CZ" sz="1400" b="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125, RAPOTÍN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</a:t>
            </a:r>
            <a:r>
              <a:rPr lang="cs-CZ" sz="1400" b="1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projektu</a:t>
            </a: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Ve svazkové škole aktivně - interaktivně</a:t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Číslo projektu: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CZ.1.07/1.4.00/21.3465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Autor: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Mgr. Jana </a:t>
            </a:r>
            <a:r>
              <a:rPr lang="cs-CZ" sz="1400" b="0" i="0" u="none" strike="noStrike" kern="1200" cap="none" spc="400" baseline="0" dirty="0" err="1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Učňová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Tematický okruh: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/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</a:t>
            </a:r>
            <a:r>
              <a:rPr lang="cs-CZ" sz="1400" b="1" i="0" u="none" strike="noStrike" kern="1200" cap="none" spc="400" baseline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EU OPVK </a:t>
            </a:r>
            <a:r>
              <a:rPr lang="cs-CZ" sz="1400" b="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VY_32_INOVACE_10_SPOLEČNÝ_NÁSOBEK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Vytvořeno: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</a:t>
            </a:r>
            <a:r>
              <a:rPr lang="cs-CZ" sz="1400" i="1" kern="0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březen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</a:t>
            </a: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2014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Anotace: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-tato prezentace 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slouží žákům k seznámení s učivem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společný </a:t>
            </a:r>
            <a:r>
              <a:rPr lang="cs-CZ" sz="1400" i="1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násobek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,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pojmem samotným, procvičování na příkladech; doporučuji tento materiál k úvodu do látky, procvičování, nebo domácí samostatné přípravě žáků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spc="400" dirty="0" smtClean="0">
                <a:solidFill>
                  <a:srgbClr val="000000"/>
                </a:solidFill>
                <a:latin typeface="Franklin Gothic Book" pitchFamily="34"/>
                <a:cs typeface="Times New Roman" pitchFamily="18"/>
              </a:rPr>
              <a:t>Zdroj: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>
                <a:latin typeface="Franklin Gothic Book" panose="020B0503020102020204" pitchFamily="34" charset="0"/>
              </a:rPr>
              <a:t>HERMAN. </a:t>
            </a:r>
            <a:r>
              <a:rPr lang="cs-CZ" sz="1400" i="1" dirty="0">
                <a:latin typeface="Franklin Gothic Book" panose="020B0503020102020204" pitchFamily="34" charset="0"/>
              </a:rPr>
              <a:t>Matematika: dělitelnost</a:t>
            </a:r>
            <a:r>
              <a:rPr lang="cs-CZ" sz="1400" dirty="0">
                <a:latin typeface="Franklin Gothic Book" panose="020B0503020102020204" pitchFamily="34" charset="0"/>
              </a:rPr>
              <a:t>. 2. vyd. Praha: Prometheus, 2003, 100 s. Učebnice pro základní školy (Prometheus). ISBN </a:t>
            </a:r>
            <a:r>
              <a:rPr lang="cs-CZ" sz="1400" dirty="0" smtClean="0">
                <a:latin typeface="Franklin Gothic Book" panose="020B0503020102020204" pitchFamily="34" charset="0"/>
              </a:rPr>
              <a:t>80-719-6261-9</a:t>
            </a:r>
          </a:p>
          <a:p>
            <a:pPr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smtClean="0">
                <a:latin typeface="Franklin Gothic Book" panose="020B0503020102020204" pitchFamily="34" charset="0"/>
              </a:rPr>
              <a:t>TAIŠL, VOJÁČEK.</a:t>
            </a:r>
            <a:r>
              <a:rPr lang="cs-CZ" sz="1400" dirty="0">
                <a:latin typeface="Franklin Gothic Book" panose="020B0503020102020204" pitchFamily="34" charset="0"/>
              </a:rPr>
              <a:t> </a:t>
            </a:r>
            <a:r>
              <a:rPr lang="cs-CZ" sz="1400" i="1" dirty="0" smtClean="0">
                <a:latin typeface="Franklin Gothic Book" panose="020B0503020102020204" pitchFamily="34" charset="0"/>
              </a:rPr>
              <a:t>Aritmetika pro sedmý ročník</a:t>
            </a:r>
            <a:r>
              <a:rPr lang="cs-CZ" sz="1400" dirty="0" smtClean="0">
                <a:latin typeface="Franklin Gothic Book" panose="020B0503020102020204" pitchFamily="34" charset="0"/>
              </a:rPr>
              <a:t>. 12</a:t>
            </a:r>
            <a:r>
              <a:rPr lang="cs-CZ" sz="1400" dirty="0">
                <a:latin typeface="Franklin Gothic Book" panose="020B0503020102020204" pitchFamily="34" charset="0"/>
              </a:rPr>
              <a:t>. vyd. Praha: </a:t>
            </a:r>
            <a:r>
              <a:rPr lang="cs-CZ" sz="1400" dirty="0" smtClean="0">
                <a:latin typeface="Franklin Gothic Book" panose="020B0503020102020204" pitchFamily="34" charset="0"/>
              </a:rPr>
              <a:t>SPN, 1975, 150 </a:t>
            </a:r>
            <a:r>
              <a:rPr lang="cs-CZ" sz="1400" dirty="0">
                <a:latin typeface="Franklin Gothic Book" panose="020B0503020102020204" pitchFamily="34" charset="0"/>
              </a:rPr>
              <a:t>s. Učebnice pro základní </a:t>
            </a:r>
            <a:r>
              <a:rPr lang="cs-CZ" sz="1400" dirty="0" smtClean="0">
                <a:latin typeface="Franklin Gothic Book" panose="020B0503020102020204" pitchFamily="34" charset="0"/>
              </a:rPr>
              <a:t>devítileté školy (SPN). </a:t>
            </a:r>
            <a:r>
              <a:rPr lang="cs-CZ" sz="1400" dirty="0">
                <a:latin typeface="Franklin Gothic Book" panose="020B0503020102020204" pitchFamily="34" charset="0"/>
              </a:rPr>
              <a:t>ISBN </a:t>
            </a:r>
            <a:r>
              <a:rPr lang="cs-CZ" sz="1400" dirty="0" smtClean="0">
                <a:latin typeface="Franklin Gothic Book" panose="020B0503020102020204" pitchFamily="34" charset="0"/>
              </a:rPr>
              <a:t>14-409-75</a:t>
            </a:r>
            <a:endParaRPr lang="cs-CZ" sz="1400" dirty="0">
              <a:latin typeface="Franklin Gothic Book" panose="020B0503020102020204" pitchFamily="34" charset="0"/>
            </a:endParaRP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u="none" strike="noStrike" kern="1200" cap="none" spc="400" baseline="0" dirty="0">
              <a:solidFill>
                <a:srgbClr val="000000"/>
              </a:solidFill>
              <a:uFillTx/>
              <a:latin typeface="Franklin Gothic Book" panose="020B0503020102020204" pitchFamily="34" charset="0"/>
              <a:ea typeface=""/>
              <a:cs typeface="Times New Roman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876" y="5445123"/>
            <a:ext cx="4537079" cy="985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Návrat 3">
            <a:hlinkClick r:id="rId2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268760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 </a:t>
            </a:r>
            <a:r>
              <a:rPr lang="cs-CZ" sz="2000" dirty="0">
                <a:latin typeface="Franklin Gothic Book" panose="020B0503020102020204" pitchFamily="34" charset="0"/>
              </a:rPr>
              <a:t>Najděte </a:t>
            </a:r>
            <a:r>
              <a:rPr lang="cs-CZ" sz="2000" i="1" dirty="0">
                <a:latin typeface="Franklin Gothic Book" panose="020B0503020102020204" pitchFamily="34" charset="0"/>
              </a:rPr>
              <a:t>n</a:t>
            </a:r>
            <a:r>
              <a:rPr lang="cs-CZ" sz="2000" dirty="0">
                <a:latin typeface="Franklin Gothic Book" panose="020B0503020102020204" pitchFamily="34" charset="0"/>
              </a:rPr>
              <a:t> (16, 48, 64).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16 </a:t>
            </a:r>
            <a:r>
              <a:rPr lang="cs-CZ" sz="2400" dirty="0" smtClean="0">
                <a:latin typeface="Monotype Corsiva" panose="03010101010201010101" pitchFamily="66" charset="0"/>
              </a:rPr>
              <a:t>= 2 . 8 = 2 . 2 . 4 = 2 . 2 . 2 . 2 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48 </a:t>
            </a:r>
            <a:r>
              <a:rPr lang="cs-CZ" sz="2400" dirty="0" smtClean="0">
                <a:latin typeface="Monotype Corsiva" panose="03010101010201010101" pitchFamily="66" charset="0"/>
              </a:rPr>
              <a:t>= 2 . 24 = 2 . 2 . 12 = 2 . 2 . 2 . 6 = 2 . 2 . 2 . 2 . 3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64 </a:t>
            </a:r>
            <a:r>
              <a:rPr lang="cs-CZ" sz="2400" dirty="0" smtClean="0">
                <a:latin typeface="Monotype Corsiva" panose="03010101010201010101" pitchFamily="66" charset="0"/>
              </a:rPr>
              <a:t>= 2 . 32 = 2 . 2 . 16 = 2 . 2 . 2 . 8 = 2 . 2 . 2 . 2 . 4 = 2 . 2 . 2 . 2 . 2 . 2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 smtClean="0">
              <a:latin typeface="Monotype Corsiva" panose="03010101010201010101" pitchFamily="66" charset="0"/>
            </a:endParaRPr>
          </a:p>
          <a:p>
            <a:r>
              <a:rPr lang="cs-CZ" sz="2400" dirty="0" smtClean="0">
                <a:latin typeface="Monotype Corsiva" panose="03010101010201010101" pitchFamily="66" charset="0"/>
              </a:rPr>
              <a:t>n(16, 48, 64) </a:t>
            </a:r>
            <a:r>
              <a:rPr lang="cs-CZ" sz="2400" dirty="0">
                <a:latin typeface="Monotype Corsiva" panose="03010101010201010101" pitchFamily="66" charset="0"/>
              </a:rPr>
              <a:t>= </a:t>
            </a:r>
            <a:r>
              <a:rPr lang="cs-CZ" sz="2400" dirty="0" smtClean="0">
                <a:latin typeface="Monotype Corsiva" panose="03010101010201010101" pitchFamily="66" charset="0"/>
              </a:rPr>
              <a:t>2 . 2 . 2 . 2 . 2 . 2 . 3 = 192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pPr algn="ctr"/>
            <a:r>
              <a:rPr lang="cs-CZ" sz="2400" b="1" u="sng" dirty="0">
                <a:latin typeface="Monotype Corsiva" panose="03010101010201010101" pitchFamily="66" charset="0"/>
              </a:rPr>
              <a:t>n</a:t>
            </a:r>
            <a:r>
              <a:rPr lang="cs-CZ" sz="2400" b="1" u="sng" dirty="0" smtClean="0">
                <a:latin typeface="Monotype Corsiva" panose="03010101010201010101" pitchFamily="66" charset="0"/>
              </a:rPr>
              <a:t> (16, 48, 64) </a:t>
            </a:r>
            <a:r>
              <a:rPr lang="cs-CZ" sz="2400" b="1" u="sng" dirty="0">
                <a:latin typeface="Monotype Corsiva" panose="03010101010201010101" pitchFamily="66" charset="0"/>
              </a:rPr>
              <a:t>= </a:t>
            </a:r>
            <a:r>
              <a:rPr lang="cs-CZ" sz="2400" b="1" u="sng" dirty="0" smtClean="0">
                <a:latin typeface="Monotype Corsiva" panose="03010101010201010101" pitchFamily="66" charset="0"/>
              </a:rPr>
              <a:t>192</a:t>
            </a:r>
            <a:endParaRPr lang="cs-CZ" sz="2400" b="1" u="sng" dirty="0">
              <a:latin typeface="Monotype Corsiva" panose="03010101010201010101" pitchFamily="66" charset="0"/>
            </a:endParaRP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dirty="0" smtClean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3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Příklady k ověření znalostí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340768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1. Kolik žáků ze třídy jelo na výlet, víte-li, že během výletu soutěžili ve tříčlenných, pětičlenných a šestičlenných družstvech, a každý se zapojil do všech soutěží?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Sud lze naplnit právě dvoulitrovou odměrkou, ale také odměrkou na 3l, 5l , 7l a 10l. Jaký nejmenší objem může mít tento sud?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3. Ze společné konečné stanice tramvaje vyjíždí každých 5 minut vůz trati č.1, každých 7 minut vůz trati č.2. V 6 hodin ráno vyjely vozy obou tratí současně. V kterých okamžicích mezi 6. a 9. hodinou vyjíždějí zase současně vozy obou tratí?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4. Napište libovolné trojciferné číslo. Týmiž číslicemi, avšak v opačném pořadí, napište další trojciferné číslo. Odečtete-li menší číslo od většího, dostanete číslo dělitelné devíti. Přesvědčte se o tom. Jak je to možné?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9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67544" y="1628800"/>
            <a:ext cx="8208912" cy="2308324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2400" b="1" u="sng" dirty="0" smtClean="0">
                <a:latin typeface="Franklin Gothic Book" panose="020B0503020102020204" pitchFamily="34" charset="0"/>
              </a:rPr>
              <a:t>Nejmenší společný násobek</a:t>
            </a:r>
            <a:r>
              <a:rPr lang="cs-CZ" sz="2400" b="1" dirty="0" smtClean="0">
                <a:latin typeface="Franklin Gothic Book" panose="020B0503020102020204" pitchFamily="34" charset="0"/>
              </a:rPr>
              <a:t> </a:t>
            </a:r>
            <a:r>
              <a:rPr lang="cs-CZ" sz="2400" dirty="0" smtClean="0">
                <a:latin typeface="Franklin Gothic Book" panose="020B0503020102020204" pitchFamily="34" charset="0"/>
              </a:rPr>
              <a:t>skupiny čísel je součin prvočinitelů vybraných z rozkladů jednotlivých čísel. Abychom zjistili, kolikrát se které prvočíslo v tomto součinu bude vyskytovat, určíme, kolikrát se vyskytuje v jednotlivých rozkladech. Z těchto počtů vybereme největší a tolikrát toto prvočíslo zahrneme do výsledného součinu.</a:t>
            </a:r>
          </a:p>
        </p:txBody>
      </p:sp>
    </p:spTree>
    <p:extLst>
      <p:ext uri="{BB962C8B-B14F-4D97-AF65-F5344CB8AC3E}">
        <p14:creationId xmlns:p14="http://schemas.microsoft.com/office/powerpoint/2010/main" val="191145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Malé opakování na začátek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7085" y="14127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Co je násobek čísla?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518" y="5883313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07085" y="2348880"/>
            <a:ext cx="814475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Která čísla jsou zároveň násobky čísel 4 a 6?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67440" y="978987"/>
            <a:ext cx="5184576" cy="120032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Pokud dělení </a:t>
            </a:r>
            <a:r>
              <a:rPr lang="cs-CZ" i="1" dirty="0" smtClean="0">
                <a:latin typeface="Franklin Gothic Book" panose="020B0503020102020204" pitchFamily="34" charset="0"/>
              </a:rPr>
              <a:t>a : b </a:t>
            </a:r>
            <a:r>
              <a:rPr lang="cs-CZ" dirty="0" smtClean="0">
                <a:latin typeface="Franklin Gothic Book" panose="020B0503020102020204" pitchFamily="34" charset="0"/>
              </a:rPr>
              <a:t>vyjde beze zbytku, </a:t>
            </a:r>
            <a:r>
              <a:rPr lang="cs-CZ" b="1" dirty="0" smtClean="0"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číslo </a:t>
            </a:r>
            <a:r>
              <a:rPr lang="cs-CZ" i="1" dirty="0" smtClean="0">
                <a:latin typeface="Franklin Gothic Book" panose="020B0503020102020204" pitchFamily="34" charset="0"/>
              </a:rPr>
              <a:t>a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b="1" dirty="0" smtClean="0">
                <a:latin typeface="Franklin Gothic Book" panose="020B0503020102020204" pitchFamily="34" charset="0"/>
              </a:rPr>
              <a:t>násobkem </a:t>
            </a:r>
            <a:r>
              <a:rPr lang="cs-CZ" dirty="0" smtClean="0">
                <a:latin typeface="Franklin Gothic Book" panose="020B0503020102020204" pitchFamily="34" charset="0"/>
              </a:rPr>
              <a:t>čísla </a:t>
            </a:r>
            <a:r>
              <a:rPr lang="cs-CZ" i="1" dirty="0" smtClean="0">
                <a:latin typeface="Franklin Gothic Book" panose="020B0503020102020204" pitchFamily="34" charset="0"/>
              </a:rPr>
              <a:t>b</a:t>
            </a:r>
            <a:r>
              <a:rPr lang="cs-CZ" dirty="0" smtClean="0">
                <a:latin typeface="Franklin Gothic Book" panose="020B0503020102020204" pitchFamily="34" charset="0"/>
              </a:rPr>
              <a:t>.</a:t>
            </a:r>
          </a:p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Pokud toto dělení vyjde se zbytkem, </a:t>
            </a:r>
            <a:r>
              <a:rPr lang="cs-CZ" b="1" dirty="0" smtClean="0">
                <a:latin typeface="Franklin Gothic Book" panose="020B0503020102020204" pitchFamily="34" charset="0"/>
              </a:rPr>
              <a:t>není</a:t>
            </a:r>
            <a:r>
              <a:rPr lang="cs-CZ" dirty="0" smtClean="0">
                <a:latin typeface="Franklin Gothic Book" panose="020B0503020102020204" pitchFamily="34" charset="0"/>
              </a:rPr>
              <a:t> číslo </a:t>
            </a:r>
            <a:r>
              <a:rPr lang="cs-CZ" i="1" dirty="0" smtClean="0">
                <a:latin typeface="Franklin Gothic Book" panose="020B0503020102020204" pitchFamily="34" charset="0"/>
              </a:rPr>
              <a:t>a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b="1" dirty="0" smtClean="0">
                <a:latin typeface="Franklin Gothic Book" panose="020B0503020102020204" pitchFamily="34" charset="0"/>
              </a:rPr>
              <a:t>násobkem</a:t>
            </a:r>
            <a:r>
              <a:rPr lang="cs-CZ" dirty="0" smtClean="0">
                <a:latin typeface="Franklin Gothic Book" panose="020B0503020102020204" pitchFamily="34" charset="0"/>
              </a:rPr>
              <a:t> čísla </a:t>
            </a:r>
            <a:r>
              <a:rPr lang="cs-CZ" i="1" dirty="0" smtClean="0">
                <a:latin typeface="Franklin Gothic Book" panose="020B0503020102020204" pitchFamily="34" charset="0"/>
              </a:rPr>
              <a:t>b</a:t>
            </a:r>
            <a:r>
              <a:rPr lang="cs-CZ" dirty="0" smtClean="0">
                <a:latin typeface="Franklin Gothic Book" panose="020B0503020102020204" pitchFamily="34" charset="0"/>
              </a:rPr>
              <a:t>. 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3" name="Ovál 2"/>
          <p:cNvSpPr/>
          <p:nvPr/>
        </p:nvSpPr>
        <p:spPr>
          <a:xfrm>
            <a:off x="307294" y="2924944"/>
            <a:ext cx="752547" cy="72008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4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483588" y="3894584"/>
            <a:ext cx="752547" cy="72008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6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1236135" y="2929492"/>
            <a:ext cx="752547" cy="72008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8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5683454" y="2924944"/>
            <a:ext cx="752547" cy="72008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28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716015" y="2929492"/>
            <a:ext cx="752547" cy="7200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24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826914" y="2924944"/>
            <a:ext cx="752547" cy="72008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20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716016" y="3894584"/>
            <a:ext cx="752547" cy="7200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24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2183064" y="3868153"/>
            <a:ext cx="752547" cy="7200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12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3011131" y="2924944"/>
            <a:ext cx="752547" cy="72008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16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9" name="Ovál 18"/>
          <p:cNvSpPr/>
          <p:nvPr/>
        </p:nvSpPr>
        <p:spPr>
          <a:xfrm>
            <a:off x="7635877" y="2929492"/>
            <a:ext cx="752547" cy="7200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36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20" name="Ovál 19"/>
          <p:cNvSpPr/>
          <p:nvPr/>
        </p:nvSpPr>
        <p:spPr>
          <a:xfrm>
            <a:off x="2183244" y="2929492"/>
            <a:ext cx="752547" cy="7200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12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21" name="Ovál 20"/>
          <p:cNvSpPr/>
          <p:nvPr/>
        </p:nvSpPr>
        <p:spPr>
          <a:xfrm>
            <a:off x="7634452" y="3894584"/>
            <a:ext cx="752547" cy="72008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36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22" name="Ovál 21"/>
          <p:cNvSpPr/>
          <p:nvPr/>
        </p:nvSpPr>
        <p:spPr>
          <a:xfrm>
            <a:off x="6059728" y="3894584"/>
            <a:ext cx="752547" cy="72008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30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23" name="Ovál 22"/>
          <p:cNvSpPr/>
          <p:nvPr/>
        </p:nvSpPr>
        <p:spPr>
          <a:xfrm>
            <a:off x="3387405" y="3894584"/>
            <a:ext cx="752547" cy="72008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18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24" name="Ovál 23"/>
          <p:cNvSpPr/>
          <p:nvPr/>
        </p:nvSpPr>
        <p:spPr>
          <a:xfrm>
            <a:off x="6720319" y="2929492"/>
            <a:ext cx="752547" cy="720080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32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9861" y="5013176"/>
            <a:ext cx="731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Vidíme, že čísla 12, 24 a 26 jsou zároveň násobky čísel 4 a 6. Tyto násobky nazýváme </a:t>
            </a:r>
            <a:r>
              <a:rPr lang="cs-CZ" b="1" dirty="0" smtClean="0">
                <a:latin typeface="Franklin Gothic Book" panose="020B0503020102020204" pitchFamily="34" charset="0"/>
              </a:rPr>
              <a:t>SPOLEČNÉ. 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7" grpId="0" animBg="1"/>
      <p:bldP spid="3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Společný násobek?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357" y="1988840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Společný násobek </a:t>
            </a:r>
            <a:r>
              <a:rPr lang="cs-CZ" sz="3200" b="1" dirty="0" smtClean="0">
                <a:latin typeface="Franklin Gothic Book" panose="020B0503020102020204" pitchFamily="34" charset="0"/>
              </a:rPr>
              <a:t>dvou nebo více čísel je takové číslo, které je násobkem každého z těchto čísel.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51520" y="3645024"/>
            <a:ext cx="8568952" cy="156966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Nejmenší společný násobek </a:t>
            </a:r>
            <a:r>
              <a:rPr lang="cs-CZ" sz="3200" b="1" dirty="0" smtClean="0">
                <a:latin typeface="Franklin Gothic Book" panose="020B0503020102020204" pitchFamily="34" charset="0"/>
              </a:rPr>
              <a:t>dvou nebo více čísel je číslo, které je ze společných násobků těchto čísel nejmenší.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Matematická symbolika - označení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8" y="1412776"/>
            <a:ext cx="770485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Jak budeme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nejmenší společný násobek </a:t>
            </a:r>
            <a:r>
              <a:rPr lang="cs-CZ" dirty="0" smtClean="0">
                <a:latin typeface="Franklin Gothic Book" panose="020B0503020102020204" pitchFamily="34" charset="0"/>
              </a:rPr>
              <a:t>hledat?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U menších čísel hledáme tak, že si vypíšeme násobky čísla největšího z daných čísel a sledujeme, zda je některý z nich rovněž násobkem čísel dalších.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U větších čísel použijeme rozklad čísel na prvočinitele.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Nejmenší společný násobek </a:t>
            </a:r>
            <a:r>
              <a:rPr lang="cs-CZ" dirty="0" smtClean="0">
                <a:latin typeface="Franklin Gothic Book" panose="020B0503020102020204" pitchFamily="34" charset="0"/>
              </a:rPr>
              <a:t>budeme zapisovat malým písmenem </a:t>
            </a:r>
            <a:r>
              <a:rPr lang="cs-CZ" i="1" dirty="0" smtClean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(zastupuje nejmenší číslo). 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algn="ctr"/>
            <a:r>
              <a:rPr lang="cs-CZ" sz="2800" i="1" dirty="0" smtClean="0">
                <a:latin typeface="Franklin Gothic Book" panose="020B0503020102020204" pitchFamily="34" charset="0"/>
              </a:rPr>
              <a:t>n</a:t>
            </a:r>
            <a:r>
              <a:rPr lang="cs-CZ" sz="2800" dirty="0" smtClean="0">
                <a:latin typeface="Franklin Gothic Book" panose="020B0503020102020204" pitchFamily="34" charset="0"/>
              </a:rPr>
              <a:t> (</a:t>
            </a:r>
            <a:r>
              <a:rPr lang="cs-CZ" sz="2800" dirty="0">
                <a:latin typeface="Franklin Gothic Book" panose="020B0503020102020204" pitchFamily="34" charset="0"/>
              </a:rPr>
              <a:t>4</a:t>
            </a:r>
            <a:r>
              <a:rPr lang="cs-CZ" sz="2800" dirty="0" smtClean="0">
                <a:latin typeface="Franklin Gothic Book" panose="020B0503020102020204" pitchFamily="34" charset="0"/>
              </a:rPr>
              <a:t>, 6) = 12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Znamená, že nejmenší společný násobek čísel 4 a 6 je číslo 12.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2" name="Zaoblený obdélníkový popisek 1"/>
          <p:cNvSpPr/>
          <p:nvPr/>
        </p:nvSpPr>
        <p:spPr>
          <a:xfrm>
            <a:off x="7092950" y="978987"/>
            <a:ext cx="1871538" cy="2233989"/>
          </a:xfrm>
          <a:prstGeom prst="wedgeRoundRectCallout">
            <a:avLst>
              <a:gd name="adj1" fmla="val -100912"/>
              <a:gd name="adj2" fmla="val 41760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Vzpomínáte si na rozklad na prvočinitele? Cvičně si rozložte číslo 84.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64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5576" y="836712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Určete zpaměti: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(4, 5) = 			</a:t>
            </a:r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(7, 4) =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	</a:t>
            </a:r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(5, 9) =				</a:t>
            </a:r>
            <a:r>
              <a:rPr lang="cs-CZ" i="1" dirty="0" smtClean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(6, 10) =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(5, 6) = 			</a:t>
            </a:r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(4, 8) =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(3, 7) =				</a:t>
            </a:r>
            <a:r>
              <a:rPr lang="cs-CZ" i="1" dirty="0" smtClean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( 4, 9) =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(2, 3, 6) =			</a:t>
            </a:r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(3, 4, 7) =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1991722" y="1221249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1991722" y="2063285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45</a:t>
            </a:r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2076872" y="2913333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1991722" y="3717032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21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2339752" y="4509120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21" name="Ovál 20"/>
          <p:cNvSpPr/>
          <p:nvPr/>
        </p:nvSpPr>
        <p:spPr>
          <a:xfrm>
            <a:off x="5754570" y="1221249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28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5754570" y="2063285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23" name="Ovál 22"/>
          <p:cNvSpPr/>
          <p:nvPr/>
        </p:nvSpPr>
        <p:spPr>
          <a:xfrm>
            <a:off x="5754570" y="2911624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24" name="Ovál 23"/>
          <p:cNvSpPr/>
          <p:nvPr/>
        </p:nvSpPr>
        <p:spPr>
          <a:xfrm>
            <a:off x="5795778" y="3717032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36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6153618" y="4509120"/>
            <a:ext cx="720080" cy="64807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84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80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Cvičení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35596" y="1196752"/>
            <a:ext cx="72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1. </a:t>
            </a:r>
            <a:r>
              <a:rPr lang="cs-CZ" dirty="0">
                <a:latin typeface="Franklin Gothic Book" panose="020B0503020102020204" pitchFamily="34" charset="0"/>
              </a:rPr>
              <a:t>Zjistěte </a:t>
            </a:r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(28, 32).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Určete </a:t>
            </a:r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(60, 84).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3. </a:t>
            </a:r>
            <a:r>
              <a:rPr lang="cs-CZ" dirty="0">
                <a:latin typeface="Franklin Gothic Book" panose="020B0503020102020204" pitchFamily="34" charset="0"/>
              </a:rPr>
              <a:t>Pokuste se najít </a:t>
            </a:r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(12, 14, 20).</a:t>
            </a:r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4. </a:t>
            </a:r>
            <a:r>
              <a:rPr lang="cs-CZ" dirty="0">
                <a:latin typeface="Franklin Gothic Book" panose="020B0503020102020204" pitchFamily="34" charset="0"/>
              </a:rPr>
              <a:t>Najděte </a:t>
            </a:r>
            <a:r>
              <a:rPr lang="cs-CZ" i="1" dirty="0"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latin typeface="Franklin Gothic Book" panose="020B0503020102020204" pitchFamily="34" charset="0"/>
              </a:rPr>
              <a:t> (16, 48, 64).</a:t>
            </a:r>
            <a:endParaRPr lang="cs-CZ" dirty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lačítko akce: Nápověda 6">
            <a:hlinkClick r:id="rId3" action="ppaction://hlinksldjump" highlightClick="1"/>
          </p:cNvPr>
          <p:cNvSpPr/>
          <p:nvPr/>
        </p:nvSpPr>
        <p:spPr>
          <a:xfrm>
            <a:off x="8154590" y="1196752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Nápověda 7">
            <a:hlinkClick r:id="rId4" action="ppaction://hlinksldjump" highlightClick="1"/>
          </p:cNvPr>
          <p:cNvSpPr/>
          <p:nvPr/>
        </p:nvSpPr>
        <p:spPr>
          <a:xfrm>
            <a:off x="8149476" y="2013238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Nápověda 8">
            <a:hlinkClick r:id="rId5" action="ppaction://hlinksldjump" highlightClick="1"/>
          </p:cNvPr>
          <p:cNvSpPr/>
          <p:nvPr/>
        </p:nvSpPr>
        <p:spPr>
          <a:xfrm>
            <a:off x="8149476" y="2869078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Nápověda 9">
            <a:hlinkClick r:id="rId6" action="ppaction://hlinksldjump" highlightClick="1"/>
          </p:cNvPr>
          <p:cNvSpPr/>
          <p:nvPr/>
        </p:nvSpPr>
        <p:spPr>
          <a:xfrm>
            <a:off x="8154590" y="3741430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Cvičení - řešení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268760"/>
            <a:ext cx="799288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 </a:t>
            </a:r>
            <a:r>
              <a:rPr lang="cs-CZ" sz="2000" dirty="0">
                <a:latin typeface="Franklin Gothic Book" panose="020B0503020102020204" pitchFamily="34" charset="0"/>
              </a:rPr>
              <a:t>Zjistěte </a:t>
            </a:r>
            <a:r>
              <a:rPr lang="cs-CZ" sz="2000" i="1" dirty="0">
                <a:latin typeface="Franklin Gothic Book" panose="020B0503020102020204" pitchFamily="34" charset="0"/>
              </a:rPr>
              <a:t>n</a:t>
            </a:r>
            <a:r>
              <a:rPr lang="cs-CZ" sz="2000" dirty="0">
                <a:latin typeface="Franklin Gothic Book" panose="020B0503020102020204" pitchFamily="34" charset="0"/>
              </a:rPr>
              <a:t> (28, 32).</a:t>
            </a:r>
          </a:p>
          <a:p>
            <a:endParaRPr lang="cs-CZ" sz="2000" dirty="0" smtClean="0">
              <a:latin typeface="Franklin Gothic Book" panose="020B0503020102020204" pitchFamily="34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28</a:t>
            </a:r>
            <a:r>
              <a:rPr lang="cs-CZ" sz="2400" dirty="0" smtClean="0">
                <a:latin typeface="Monotype Corsiva" panose="03010101010201010101" pitchFamily="66" charset="0"/>
              </a:rPr>
              <a:t> = 2 . 14 = 2 . 2 . </a:t>
            </a:r>
            <a:r>
              <a:rPr lang="cs-CZ" sz="2400" dirty="0">
                <a:latin typeface="Monotype Corsiva" panose="03010101010201010101" pitchFamily="66" charset="0"/>
              </a:rPr>
              <a:t>7</a:t>
            </a:r>
            <a:r>
              <a:rPr lang="cs-CZ" sz="2400" dirty="0" smtClean="0">
                <a:latin typeface="Monotype Corsiva" panose="03010101010201010101" pitchFamily="66" charset="0"/>
              </a:rPr>
              <a:t> 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32</a:t>
            </a:r>
            <a:r>
              <a:rPr lang="cs-CZ" sz="2400" dirty="0" smtClean="0">
                <a:latin typeface="Monotype Corsiva" panose="03010101010201010101" pitchFamily="66" charset="0"/>
              </a:rPr>
              <a:t> = 2 . 16 = 2 . 2 . 8 = 2 . 2 . 2 . 4 = 2 . 2 . 2 . 2 . 2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dirty="0" smtClean="0">
                <a:latin typeface="Monotype Corsiva" panose="03010101010201010101" pitchFamily="66" charset="0"/>
              </a:rPr>
              <a:t>n(28, 32) = 2 . 2 . 2 . 2 . 2 . 7 = 224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pPr algn="ctr"/>
            <a:r>
              <a:rPr lang="cs-CZ" sz="2400" b="1" u="sng" dirty="0">
                <a:latin typeface="Monotype Corsiva" panose="03010101010201010101" pitchFamily="66" charset="0"/>
              </a:rPr>
              <a:t>n</a:t>
            </a:r>
            <a:r>
              <a:rPr lang="cs-CZ" sz="2400" b="1" u="sng" dirty="0" smtClean="0">
                <a:latin typeface="Monotype Corsiva" panose="03010101010201010101" pitchFamily="66" charset="0"/>
              </a:rPr>
              <a:t> (28, 32) = 224</a:t>
            </a:r>
          </a:p>
        </p:txBody>
      </p:sp>
      <p:sp>
        <p:nvSpPr>
          <p:cNvPr id="28" name="Tlačítko akce: Návrat 27">
            <a:hlinkClick r:id="rId3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48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83568" y="1268760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 </a:t>
            </a:r>
            <a:r>
              <a:rPr lang="cs-CZ" sz="2000" dirty="0">
                <a:latin typeface="Franklin Gothic Book" panose="020B0503020102020204" pitchFamily="34" charset="0"/>
              </a:rPr>
              <a:t>Určete </a:t>
            </a:r>
            <a:r>
              <a:rPr lang="cs-CZ" sz="2000" i="1" dirty="0">
                <a:latin typeface="Franklin Gothic Book" panose="020B0503020102020204" pitchFamily="34" charset="0"/>
              </a:rPr>
              <a:t>n</a:t>
            </a:r>
            <a:r>
              <a:rPr lang="cs-CZ" sz="2000" dirty="0">
                <a:latin typeface="Franklin Gothic Book" panose="020B0503020102020204" pitchFamily="34" charset="0"/>
              </a:rPr>
              <a:t> (60, 84).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60</a:t>
            </a:r>
            <a:r>
              <a:rPr lang="cs-CZ" sz="2400" dirty="0" smtClean="0">
                <a:latin typeface="Monotype Corsiva" panose="03010101010201010101" pitchFamily="66" charset="0"/>
              </a:rPr>
              <a:t> = 2 . 30 = 2 . 2 . 15 = 2 . 2 . 3 . 5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b="1" dirty="0" smtClean="0">
              <a:latin typeface="Monotype Corsiva" panose="03010101010201010101" pitchFamily="66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84 </a:t>
            </a:r>
            <a:r>
              <a:rPr lang="cs-CZ" sz="2400" dirty="0" smtClean="0">
                <a:latin typeface="Monotype Corsiva" panose="03010101010201010101" pitchFamily="66" charset="0"/>
              </a:rPr>
              <a:t>= 2 . 42 = 2 . 2 . 21 = 2 . 2 . 3 . 7 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 smtClean="0">
              <a:latin typeface="Monotype Corsiva" panose="03010101010201010101" pitchFamily="66" charset="0"/>
            </a:endParaRPr>
          </a:p>
          <a:p>
            <a:r>
              <a:rPr lang="cs-CZ" sz="2400" dirty="0" smtClean="0">
                <a:latin typeface="Monotype Corsiva" panose="03010101010201010101" pitchFamily="66" charset="0"/>
              </a:rPr>
              <a:t>n(60, 84) </a:t>
            </a:r>
            <a:r>
              <a:rPr lang="cs-CZ" sz="2400" dirty="0">
                <a:latin typeface="Monotype Corsiva" panose="03010101010201010101" pitchFamily="66" charset="0"/>
              </a:rPr>
              <a:t>= </a:t>
            </a:r>
            <a:r>
              <a:rPr lang="cs-CZ" sz="2400" dirty="0" smtClean="0">
                <a:latin typeface="Monotype Corsiva" panose="03010101010201010101" pitchFamily="66" charset="0"/>
              </a:rPr>
              <a:t>2 . 2 . 3 . 5 . 7 = 420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pPr algn="ctr"/>
            <a:r>
              <a:rPr lang="cs-CZ" sz="2400" b="1" u="sng" dirty="0">
                <a:latin typeface="Monotype Corsiva" panose="03010101010201010101" pitchFamily="66" charset="0"/>
              </a:rPr>
              <a:t>n</a:t>
            </a:r>
            <a:r>
              <a:rPr lang="cs-CZ" sz="2400" b="1" u="sng" dirty="0" smtClean="0">
                <a:latin typeface="Monotype Corsiva" panose="03010101010201010101" pitchFamily="66" charset="0"/>
              </a:rPr>
              <a:t> (60, 84) </a:t>
            </a:r>
            <a:r>
              <a:rPr lang="cs-CZ" sz="2400" b="1" u="sng" dirty="0">
                <a:latin typeface="Monotype Corsiva" panose="03010101010201010101" pitchFamily="66" charset="0"/>
              </a:rPr>
              <a:t>= </a:t>
            </a:r>
            <a:r>
              <a:rPr lang="cs-CZ" sz="2400" b="1" u="sng" dirty="0" smtClean="0">
                <a:latin typeface="Monotype Corsiva" panose="03010101010201010101" pitchFamily="66" charset="0"/>
              </a:rPr>
              <a:t>420</a:t>
            </a:r>
            <a:endParaRPr lang="cs-CZ" sz="2400" b="1" u="sng" dirty="0">
              <a:latin typeface="Monotype Corsiva" panose="03010101010201010101" pitchFamily="66" charset="0"/>
            </a:endParaRP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dirty="0" smtClean="0">
              <a:latin typeface="Franklin Gothic Book" panose="020B05030201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lačítko akce: Návrat 24">
            <a:hlinkClick r:id="rId3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39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lačítko akce: Návrat 3">
            <a:hlinkClick r:id="rId2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903809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4: </a:t>
            </a:r>
            <a:r>
              <a:rPr lang="cs-CZ" sz="2000" dirty="0">
                <a:latin typeface="Franklin Gothic Book" panose="020B0503020102020204" pitchFamily="34" charset="0"/>
              </a:rPr>
              <a:t>Pokuste se najít </a:t>
            </a:r>
            <a:r>
              <a:rPr lang="cs-CZ" sz="2000" i="1" dirty="0">
                <a:latin typeface="Franklin Gothic Book" panose="020B0503020102020204" pitchFamily="34" charset="0"/>
              </a:rPr>
              <a:t>n</a:t>
            </a:r>
            <a:r>
              <a:rPr lang="cs-CZ" sz="2000" dirty="0">
                <a:latin typeface="Franklin Gothic Book" panose="020B0503020102020204" pitchFamily="34" charset="0"/>
              </a:rPr>
              <a:t> (12, 14, 20).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12 </a:t>
            </a:r>
            <a:r>
              <a:rPr lang="cs-CZ" sz="2400" dirty="0" smtClean="0">
                <a:latin typeface="Monotype Corsiva" panose="03010101010201010101" pitchFamily="66" charset="0"/>
              </a:rPr>
              <a:t>= 2 . 6 = 2 . 2 . 3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14 </a:t>
            </a:r>
            <a:r>
              <a:rPr lang="cs-CZ" sz="2400" dirty="0" smtClean="0">
                <a:latin typeface="Monotype Corsiva" panose="03010101010201010101" pitchFamily="66" charset="0"/>
              </a:rPr>
              <a:t>= 2 . 7</a:t>
            </a: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r>
              <a:rPr lang="cs-CZ" sz="2400" b="1" dirty="0" smtClean="0">
                <a:latin typeface="Monotype Corsiva" panose="03010101010201010101" pitchFamily="66" charset="0"/>
              </a:rPr>
              <a:t>20</a:t>
            </a:r>
            <a:r>
              <a:rPr lang="cs-CZ" sz="2400" dirty="0" smtClean="0">
                <a:latin typeface="Monotype Corsiva" panose="03010101010201010101" pitchFamily="66" charset="0"/>
              </a:rPr>
              <a:t> = 2 . 10 = 2 . 2 . 5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 smtClean="0">
              <a:latin typeface="Monotype Corsiva" panose="03010101010201010101" pitchFamily="66" charset="0"/>
            </a:endParaRPr>
          </a:p>
          <a:p>
            <a:r>
              <a:rPr lang="cs-CZ" sz="2400" dirty="0">
                <a:latin typeface="Monotype Corsiva" panose="03010101010201010101" pitchFamily="66" charset="0"/>
              </a:rPr>
              <a:t>n</a:t>
            </a:r>
            <a:r>
              <a:rPr lang="cs-CZ" sz="2400" dirty="0" smtClean="0">
                <a:latin typeface="Monotype Corsiva" panose="03010101010201010101" pitchFamily="66" charset="0"/>
              </a:rPr>
              <a:t> (12, 14, 20) = 2 . 2 . 3 . 5 . 7 = 420</a:t>
            </a:r>
            <a:endParaRPr lang="cs-CZ" sz="2400" dirty="0">
              <a:latin typeface="Monotype Corsiva" panose="03010101010201010101" pitchFamily="66" charset="0"/>
            </a:endParaRPr>
          </a:p>
          <a:p>
            <a:endParaRPr lang="cs-CZ" sz="2400" dirty="0">
              <a:latin typeface="Monotype Corsiva" panose="03010101010201010101" pitchFamily="66" charset="0"/>
            </a:endParaRPr>
          </a:p>
          <a:p>
            <a:pPr algn="ctr"/>
            <a:r>
              <a:rPr lang="cs-CZ" sz="2400" b="1" u="sng" dirty="0">
                <a:latin typeface="Monotype Corsiva" panose="03010101010201010101" pitchFamily="66" charset="0"/>
              </a:rPr>
              <a:t>n</a:t>
            </a:r>
            <a:r>
              <a:rPr lang="cs-CZ" sz="2400" b="1" u="sng" dirty="0" smtClean="0">
                <a:latin typeface="Monotype Corsiva" panose="03010101010201010101" pitchFamily="66" charset="0"/>
              </a:rPr>
              <a:t> (12, 14, 20) = 420</a:t>
            </a:r>
            <a:endParaRPr lang="cs-CZ" sz="2400" b="1" u="sng" dirty="0">
              <a:latin typeface="Monotype Corsiva" panose="03010101010201010101" pitchFamily="66" charset="0"/>
            </a:endParaRP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dirty="0" smtClean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1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Aerodynam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884</TotalTime>
  <Words>869</Words>
  <Application>Microsoft Office PowerPoint</Application>
  <PresentationFormat>Předvádění na obrazovce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66</cp:revision>
  <dcterms:created xsi:type="dcterms:W3CDTF">2014-01-08T20:11:12Z</dcterms:created>
  <dcterms:modified xsi:type="dcterms:W3CDTF">2014-05-11T15:34:59Z</dcterms:modified>
</cp:coreProperties>
</file>