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68" d="100"/>
          <a:sy n="68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E301-7E5E-4CDE-B7EE-001818E2E1E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06EE-0F41-4EB2-A1B6-52C203685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E301-7E5E-4CDE-B7EE-001818E2E1E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06EE-0F41-4EB2-A1B6-52C203685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E301-7E5E-4CDE-B7EE-001818E2E1E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06EE-0F41-4EB2-A1B6-52C203685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E301-7E5E-4CDE-B7EE-001818E2E1E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06EE-0F41-4EB2-A1B6-52C203685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E301-7E5E-4CDE-B7EE-001818E2E1E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06EE-0F41-4EB2-A1B6-52C203685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E301-7E5E-4CDE-B7EE-001818E2E1E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06EE-0F41-4EB2-A1B6-52C203685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E301-7E5E-4CDE-B7EE-001818E2E1E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06EE-0F41-4EB2-A1B6-52C203685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E301-7E5E-4CDE-B7EE-001818E2E1E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06EE-0F41-4EB2-A1B6-52C203685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E301-7E5E-4CDE-B7EE-001818E2E1E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06EE-0F41-4EB2-A1B6-52C203685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E301-7E5E-4CDE-B7EE-001818E2E1E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06EE-0F41-4EB2-A1B6-52C203685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E301-7E5E-4CDE-B7EE-001818E2E1E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06EE-0F41-4EB2-A1B6-52C203685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75000"/>
              </a:schemeClr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DE301-7E5E-4CDE-B7EE-001818E2E1E1}" type="datetimeFigureOut">
              <a:rPr lang="cs-CZ" smtClean="0"/>
              <a:pPr/>
              <a:t>24.11.2015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B06EE-0F41-4EB2-A1B6-52C2036855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search?q=VLK+OBECY&amp;espv=2&amp;biw=1366&amp;bih=667&amp;source=lnms&amp;tbm=isch&amp;sa=X&amp;ved=0ahUKEwiEuKPJsKnJAhVBUhoKHVtHD5wQ_AUIBigB" TargetMode="External"/><Relationship Id="rId2" Type="http://schemas.openxmlformats.org/officeDocument/2006/relationships/hyperlink" Target="http://www.cwfa.cz/czech/vlk-obecn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elmy.ursus.cz/vlk/V-obecn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cs-CZ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VLK OBECNÝ</a:t>
            </a:r>
            <a:endParaRPr lang="cs-CZ" b="1" i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41939" y="5955712"/>
            <a:ext cx="6400800" cy="625624"/>
          </a:xfrm>
        </p:spPr>
        <p:txBody>
          <a:bodyPr/>
          <a:lstStyle/>
          <a:p>
            <a:r>
              <a:rPr lang="cs-CZ" dirty="0" smtClean="0"/>
              <a:t>Tereza Mičkova 8.A</a:t>
            </a:r>
            <a:endParaRPr lang="cs-CZ" dirty="0"/>
          </a:p>
        </p:txBody>
      </p:sp>
      <p:pic>
        <p:nvPicPr>
          <p:cNvPr id="11268" name="Picture 4" descr="http://selmy.ursus.cz/vlk/img/obecne/vl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1484784"/>
            <a:ext cx="3066364" cy="4608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 smtClean="0">
                <a:solidFill>
                  <a:schemeClr val="bg1"/>
                </a:solidFill>
              </a:rPr>
              <a:t>OBSAH</a:t>
            </a:r>
            <a:endParaRPr lang="cs-CZ" b="1" i="1" u="sng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Zařazení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Jak vypadá ? (obecné informace)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Rozdíly mezi psem a vlkem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Zajímavostí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Obrázky 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Zdroje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Zařazení</a:t>
            </a:r>
            <a:endParaRPr lang="cs-CZ" b="1" i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Druh:  </a:t>
            </a:r>
            <a:r>
              <a:rPr lang="cs-CZ" b="1" dirty="0">
                <a:solidFill>
                  <a:schemeClr val="bg1"/>
                </a:solidFill>
              </a:rPr>
              <a:t>Vlk 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Čeleď</a:t>
            </a:r>
            <a:r>
              <a:rPr lang="cs-CZ" dirty="0">
                <a:solidFill>
                  <a:schemeClr val="bg1"/>
                </a:solidFill>
              </a:rPr>
              <a:t>: </a:t>
            </a:r>
            <a:r>
              <a:rPr lang="cs-CZ" b="1" dirty="0">
                <a:solidFill>
                  <a:schemeClr val="bg1"/>
                </a:solidFill>
              </a:rPr>
              <a:t>Psovití</a:t>
            </a:r>
            <a:r>
              <a:rPr lang="cs-CZ" dirty="0">
                <a:solidFill>
                  <a:schemeClr val="bg1"/>
                </a:solidFill>
              </a:rPr>
              <a:t> </a:t>
            </a:r>
            <a:endParaRPr lang="cs-CZ" i="1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Řád</a:t>
            </a:r>
            <a:r>
              <a:rPr lang="cs-CZ" dirty="0">
                <a:solidFill>
                  <a:schemeClr val="bg1"/>
                </a:solidFill>
              </a:rPr>
              <a:t>: </a:t>
            </a:r>
            <a:r>
              <a:rPr lang="cs-CZ" b="1" dirty="0">
                <a:solidFill>
                  <a:schemeClr val="bg1"/>
                </a:solidFill>
              </a:rPr>
              <a:t>Šelmy</a:t>
            </a:r>
            <a:r>
              <a:rPr lang="cs-CZ" dirty="0">
                <a:solidFill>
                  <a:schemeClr val="bg1"/>
                </a:solidFill>
              </a:rPr>
              <a:t> 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Třída</a:t>
            </a:r>
            <a:r>
              <a:rPr lang="cs-CZ" dirty="0">
                <a:solidFill>
                  <a:schemeClr val="bg1"/>
                </a:solidFill>
              </a:rPr>
              <a:t>: </a:t>
            </a:r>
            <a:r>
              <a:rPr lang="cs-CZ" b="1" dirty="0">
                <a:solidFill>
                  <a:schemeClr val="bg1"/>
                </a:solidFill>
              </a:rPr>
              <a:t>Savci</a:t>
            </a:r>
            <a:r>
              <a:rPr lang="cs-CZ" dirty="0">
                <a:solidFill>
                  <a:schemeClr val="bg1"/>
                </a:solidFill>
              </a:rPr>
              <a:t> </a:t>
            </a:r>
            <a:endParaRPr lang="cs-CZ" i="1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 Podkmen</a:t>
            </a:r>
            <a:r>
              <a:rPr lang="cs-CZ" dirty="0">
                <a:solidFill>
                  <a:schemeClr val="bg1"/>
                </a:solidFill>
              </a:rPr>
              <a:t>: </a:t>
            </a:r>
            <a:r>
              <a:rPr lang="cs-CZ" b="1" dirty="0">
                <a:solidFill>
                  <a:schemeClr val="bg1"/>
                </a:solidFill>
              </a:rPr>
              <a:t>Obratlovci</a:t>
            </a:r>
            <a:r>
              <a:rPr lang="cs-CZ" dirty="0">
                <a:solidFill>
                  <a:schemeClr val="bg1"/>
                </a:solidFill>
              </a:rPr>
              <a:t> 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Kmen</a:t>
            </a:r>
            <a:r>
              <a:rPr lang="cs-CZ" dirty="0">
                <a:solidFill>
                  <a:schemeClr val="bg1"/>
                </a:solidFill>
              </a:rPr>
              <a:t>: </a:t>
            </a:r>
            <a:r>
              <a:rPr lang="cs-CZ" b="1" dirty="0">
                <a:solidFill>
                  <a:schemeClr val="bg1"/>
                </a:solidFill>
              </a:rPr>
              <a:t>Strunatci</a:t>
            </a:r>
            <a:r>
              <a:rPr lang="cs-CZ" dirty="0"/>
              <a:t> 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18434" name="Picture 2" descr="http://selmy.ursus.cz/vlk/img/obecne/vlk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236" y="3839809"/>
            <a:ext cx="4339346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JAK VYPADÁ?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Největší zástupce psovitých šelem.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Barva srsti je pokaždé jiná ale nejčastěji šedá.</a:t>
            </a:r>
          </a:p>
          <a:p>
            <a:r>
              <a:rPr lang="cs-CZ" dirty="0">
                <a:solidFill>
                  <a:schemeClr val="bg1"/>
                </a:solidFill>
              </a:rPr>
              <a:t>Má širokou hlavu, krátké špičaté uši a šikmé žluté oči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>
                <a:solidFill>
                  <a:schemeClr val="bg1"/>
                </a:solidFill>
              </a:rPr>
              <a:t>Vlci mají celkem 42 zubů, tesáky jsou ostré a lehce zakroucené pro pevné uchopení kořisti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Jsou dlouhé až 6 centimetrů(velmi ostré jsou i řezáky)</a:t>
            </a:r>
          </a:p>
          <a:p>
            <a:r>
              <a:rPr lang="cs-CZ" dirty="0">
                <a:solidFill>
                  <a:schemeClr val="bg1"/>
                </a:solidFill>
              </a:rPr>
              <a:t>Umožňují vlkovi ukusovat z kořisti velké kusy masa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Nejlépe </a:t>
            </a:r>
            <a:r>
              <a:rPr lang="cs-CZ" dirty="0">
                <a:solidFill>
                  <a:schemeClr val="bg1"/>
                </a:solidFill>
              </a:rPr>
              <a:t>vyvinutými smysly vlka jsou čich a sluch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Vidí </a:t>
            </a:r>
            <a:r>
              <a:rPr lang="cs-CZ" dirty="0" smtClean="0">
                <a:solidFill>
                  <a:schemeClr val="bg1"/>
                </a:solidFill>
              </a:rPr>
              <a:t>černobíle</a:t>
            </a:r>
          </a:p>
          <a:p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ROZDÍL MEZI PSEM A VLKEM</a:t>
            </a:r>
            <a:endParaRPr lang="cs-CZ" b="1" i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55000" lnSpcReduction="20000"/>
          </a:bodyPr>
          <a:lstStyle/>
          <a:p>
            <a:r>
              <a:rPr lang="cs-CZ" dirty="0">
                <a:solidFill>
                  <a:schemeClr val="bg1"/>
                </a:solidFill>
              </a:rPr>
              <a:t>Rozdíly mezi vlkem a psem se dají rozdělit  na dvě </a:t>
            </a:r>
            <a:r>
              <a:rPr lang="cs-CZ" dirty="0" smtClean="0">
                <a:solidFill>
                  <a:schemeClr val="bg1"/>
                </a:solidFill>
              </a:rPr>
              <a:t>skupiny– </a:t>
            </a:r>
            <a:r>
              <a:rPr lang="cs-CZ" dirty="0">
                <a:solidFill>
                  <a:schemeClr val="bg1"/>
                </a:solidFill>
              </a:rPr>
              <a:t>rozdíly </a:t>
            </a:r>
            <a:r>
              <a:rPr lang="cs-CZ" dirty="0" smtClean="0">
                <a:solidFill>
                  <a:schemeClr val="bg1"/>
                </a:solidFill>
              </a:rPr>
              <a:t>fyzické </a:t>
            </a:r>
          </a:p>
          <a:p>
            <a:pPr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smtClean="0">
                <a:solidFill>
                  <a:schemeClr val="bg1"/>
                </a:solidFill>
              </a:rPr>
              <a:t>                        – rozdíly v chování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Vlci nosí ocas volně svěšený dolů, zatímco psi většinou nosí ocas zdvižený.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Psí ocas bývá často zakroucený.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Psi nemají ocasní pachovou žlázu.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Vlci se páří pouze jednou do roka, zatímco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většina psů dvakrát.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Psi mají větší počet štěňat v jednom vrhu.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U velkých plemen psů není12štěňat výjimkou.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Čenich většiny psů je kratší než čenich vlků.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Vlk má odlišnou tvář díky dlouhým chlupům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 pod ušima,které rostou směrem dolů a ven.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Pes má oproti stejně velkému vlku až o 30 % menší </a:t>
            </a:r>
          </a:p>
          <a:p>
            <a:pPr>
              <a:buNone/>
            </a:pPr>
            <a:r>
              <a:rPr lang="cs-CZ" dirty="0" smtClean="0">
                <a:solidFill>
                  <a:schemeClr val="bg1"/>
                </a:solidFill>
              </a:rPr>
              <a:t>hmotnost mozku. </a:t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/>
            </a:r>
            <a:br>
              <a:rPr lang="cs-CZ" dirty="0" smtClean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6386" name="Picture 2" descr="http://selmy.ursus.cz/vlk/img/obecne/vlk-p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708920"/>
            <a:ext cx="2664296" cy="32993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ZAJÍMAVOSTI</a:t>
            </a:r>
            <a:endParaRPr lang="cs-CZ" b="1" i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  Vlk stráví </a:t>
            </a:r>
            <a:r>
              <a:rPr lang="cs-CZ" dirty="0" smtClean="0">
                <a:solidFill>
                  <a:schemeClr val="bg1"/>
                </a:solidFill>
              </a:rPr>
              <a:t>získáváním potravy téměř jednu třetinu svého </a:t>
            </a:r>
            <a:r>
              <a:rPr lang="cs-CZ" dirty="0" smtClean="0">
                <a:solidFill>
                  <a:schemeClr val="bg1"/>
                </a:solidFill>
              </a:rPr>
              <a:t>života</a:t>
            </a:r>
            <a:r>
              <a:rPr lang="cs-CZ" dirty="0" smtClean="0">
                <a:solidFill>
                  <a:schemeClr val="bg1"/>
                </a:solidFill>
              </a:rPr>
              <a:t> 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  Kořist </a:t>
            </a:r>
            <a:r>
              <a:rPr lang="cs-CZ" dirty="0" smtClean="0">
                <a:solidFill>
                  <a:schemeClr val="bg1"/>
                </a:solidFill>
              </a:rPr>
              <a:t>dokáže ucítit na vzdálenost až tří kilometrů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  <a:r>
              <a:rPr lang="cs-CZ" dirty="0" smtClean="0">
                <a:solidFill>
                  <a:schemeClr val="bg1"/>
                </a:solidFill>
              </a:rPr>
              <a:t> 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   </a:t>
            </a:r>
            <a:r>
              <a:rPr lang="cs-CZ" dirty="0" smtClean="0">
                <a:solidFill>
                  <a:schemeClr val="bg1"/>
                </a:solidFill>
              </a:rPr>
              <a:t>Čich vlka je asi milionkrát lepší než u člověka. Čichová tkáň vlka zabírá plochu 14 x větší než čichová tkáň člověka a obsahuje asi 200 mil. smyslových buněk, zatímco lidská pouze 5 mil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  Má </a:t>
            </a:r>
            <a:r>
              <a:rPr lang="cs-CZ" dirty="0" smtClean="0">
                <a:solidFill>
                  <a:schemeClr val="bg1"/>
                </a:solidFill>
              </a:rPr>
              <a:t>výborný sluch a dokáže se skvěle orientovat ve stopách.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Autofit/>
          </a:bodyPr>
          <a:lstStyle/>
          <a:p>
            <a:r>
              <a:rPr lang="cs-CZ" sz="8800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…</a:t>
            </a:r>
            <a:endParaRPr lang="cs-CZ" sz="8800" b="1" i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301608" cy="5445224"/>
          </a:xfr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chemeClr val="bg1"/>
                </a:solidFill>
              </a:rPr>
              <a:t>- Díky kolektivnímu způsobu lovu dokáže vlčí smečka ulovit zvíře vážící i přes 500 kg</a:t>
            </a:r>
            <a:r>
              <a:rPr lang="cs-CZ" sz="2400" b="1" dirty="0" smtClean="0">
                <a:solidFill>
                  <a:schemeClr val="bg1"/>
                </a:solidFill>
              </a:rPr>
              <a:t>.</a:t>
            </a:r>
            <a:r>
              <a:rPr lang="cs-CZ" sz="2400" b="1" dirty="0" smtClean="0">
                <a:solidFill>
                  <a:schemeClr val="bg1"/>
                </a:solidFill>
              </a:rPr>
              <a:t> </a:t>
            </a:r>
          </a:p>
          <a:p>
            <a:r>
              <a:rPr lang="cs-CZ" sz="2400" b="1" dirty="0" smtClean="0">
                <a:solidFill>
                  <a:schemeClr val="bg1"/>
                </a:solidFill>
              </a:rPr>
              <a:t>VLCI, </a:t>
            </a:r>
            <a:r>
              <a:rPr lang="cs-CZ" sz="2400" b="1" dirty="0" smtClean="0">
                <a:solidFill>
                  <a:schemeClr val="bg1"/>
                </a:solidFill>
              </a:rPr>
              <a:t>stejně jako ostatní psovité šelmy, mají speciální </a:t>
            </a:r>
            <a:r>
              <a:rPr lang="cs-CZ" sz="2400" b="1" dirty="0" err="1" smtClean="0">
                <a:solidFill>
                  <a:schemeClr val="bg1"/>
                </a:solidFill>
              </a:rPr>
              <a:t>postavitelné</a:t>
            </a:r>
            <a:r>
              <a:rPr lang="cs-CZ" sz="2400" b="1" dirty="0" smtClean="0">
                <a:solidFill>
                  <a:schemeClr val="bg1"/>
                </a:solidFill>
              </a:rPr>
              <a:t> chlupy rostoucí okolo páteře od krku k zadní části ramen. Naježení těchto chlupů signalizuje hrozbu nebo strach</a:t>
            </a:r>
            <a:r>
              <a:rPr lang="cs-CZ" sz="2400" b="1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cs-CZ" sz="2400" b="1" dirty="0" smtClean="0">
                <a:solidFill>
                  <a:schemeClr val="bg1"/>
                </a:solidFill>
              </a:rPr>
              <a:t>Vlčí </a:t>
            </a:r>
            <a:r>
              <a:rPr lang="cs-CZ" sz="2400" b="1" dirty="0" smtClean="0">
                <a:solidFill>
                  <a:schemeClr val="bg1"/>
                </a:solidFill>
              </a:rPr>
              <a:t>kožešina se skládá ze dvou vrstev. Spodní vrstva se nazývá podsada a je jemná, hustá a má světlou barvu. Vrchní krycí vrstva je složena z dlouhých pesíků a má za úkol odvádět vodu a udržovat tak spodní vrstvu suchou</a:t>
            </a:r>
            <a:r>
              <a:rPr lang="cs-CZ" sz="2400" b="1" dirty="0" smtClean="0">
                <a:solidFill>
                  <a:schemeClr val="bg1"/>
                </a:solidFill>
              </a:rPr>
              <a:t>.</a:t>
            </a:r>
            <a:endParaRPr lang="cs-CZ" sz="2400" b="1" dirty="0" smtClean="0">
              <a:solidFill>
                <a:schemeClr val="bg1"/>
              </a:solidFill>
            </a:endParaRPr>
          </a:p>
          <a:p>
            <a:r>
              <a:rPr lang="cs-CZ" sz="2400" b="1" dirty="0" smtClean="0">
                <a:solidFill>
                  <a:schemeClr val="bg1"/>
                </a:solidFill>
              </a:rPr>
              <a:t> </a:t>
            </a:r>
            <a:r>
              <a:rPr lang="cs-CZ" sz="2400" b="1" dirty="0" smtClean="0">
                <a:solidFill>
                  <a:schemeClr val="bg1"/>
                </a:solidFill>
              </a:rPr>
              <a:t>Stínováním srsti jsou zvýrazňovány postoje těla a výrazy tváře které vlk používá ke komunikaci</a:t>
            </a:r>
            <a:r>
              <a:rPr lang="cs-CZ" sz="2400" b="1" dirty="0" smtClean="0">
                <a:solidFill>
                  <a:schemeClr val="bg1"/>
                </a:solidFill>
              </a:rPr>
              <a:t>.</a:t>
            </a:r>
            <a:r>
              <a:rPr lang="cs-CZ" sz="2400" b="1" dirty="0" smtClean="0">
                <a:solidFill>
                  <a:schemeClr val="bg1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OBRÁZKY</a:t>
            </a:r>
            <a:endParaRPr lang="cs-CZ" b="1" i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http://selmy.ursus.cz/vlk/img/obecne/srs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05624"/>
            <a:ext cx="3995936" cy="2652376"/>
          </a:xfrm>
          <a:prstGeom prst="rect">
            <a:avLst/>
          </a:prstGeom>
          <a:noFill/>
        </p:spPr>
      </p:pic>
      <p:pic>
        <p:nvPicPr>
          <p:cNvPr id="2052" name="Picture 4" descr="http://www.petrslavik.eu/photos/vlk-obecnyminnesotausa-7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425957"/>
            <a:ext cx="5148064" cy="3432043"/>
          </a:xfrm>
          <a:prstGeom prst="rect">
            <a:avLst/>
          </a:prstGeom>
          <a:noFill/>
        </p:spPr>
      </p:pic>
      <p:pic>
        <p:nvPicPr>
          <p:cNvPr id="2054" name="Picture 6" descr="http://nd06.jxs.cz/028/107/1f37dbaf52_99567682_o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700808"/>
            <a:ext cx="4104456" cy="2588965"/>
          </a:xfrm>
          <a:prstGeom prst="rect">
            <a:avLst/>
          </a:prstGeom>
          <a:noFill/>
        </p:spPr>
      </p:pic>
      <p:pic>
        <p:nvPicPr>
          <p:cNvPr id="2056" name="Picture 8" descr="http://www.svet-selem.cz/data/images/vlcat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67944" y="1340768"/>
            <a:ext cx="3888432" cy="21629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ZDROJE</a:t>
            </a:r>
            <a:endParaRPr lang="cs-CZ" b="1" i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cwfa.cz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czech</a:t>
            </a:r>
            <a:r>
              <a:rPr lang="cs-CZ" dirty="0" smtClean="0">
                <a:hlinkClick r:id="rId2"/>
              </a:rPr>
              <a:t>/vlk-</a:t>
            </a:r>
            <a:r>
              <a:rPr lang="cs-CZ" dirty="0" err="1" smtClean="0">
                <a:hlinkClick r:id="rId2"/>
              </a:rPr>
              <a:t>obecny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www.google.cz/search?q=VLK+OBECY&amp;espv=2&amp;biw=1366&amp;bih=667&amp;source=lnms&amp;tbm=isch&amp;sa=X&amp;ved=0ahUKEwiEuKPJsKnJAhVBUhoKHVtHD5wQ_AUIBigB#tbm=isch&amp;q=vlk+obecn%C3%BD+sme%C4%8Dka+MLADE&amp;imgrc=3pptF51eTPZjJM%3A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selmy.ursus.cz/vlk/V-obecne.html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137</Words>
  <Application>Microsoft Office PowerPoint</Application>
  <PresentationFormat>Předvádění na obrazovce (4:3)</PresentationFormat>
  <Paragraphs>55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VLK OBECNÝ</vt:lpstr>
      <vt:lpstr>OBSAH</vt:lpstr>
      <vt:lpstr>Zařazení</vt:lpstr>
      <vt:lpstr>JAK VYPADÁ?</vt:lpstr>
      <vt:lpstr>ROZDÍL MEZI PSEM A VLKEM</vt:lpstr>
      <vt:lpstr>ZAJÍMAVOSTI</vt:lpstr>
      <vt:lpstr> …</vt:lpstr>
      <vt:lpstr>OBRÁZKY</vt:lpstr>
      <vt:lpstr>ZDROJE</vt:lpstr>
    </vt:vector>
  </TitlesOfParts>
  <Company>...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Vlk Obecný</dc:title>
  <dc:creator>ZL</dc:creator>
  <cp:lastModifiedBy>ZL</cp:lastModifiedBy>
  <cp:revision>8</cp:revision>
  <dcterms:created xsi:type="dcterms:W3CDTF">2015-11-21T16:50:32Z</dcterms:created>
  <dcterms:modified xsi:type="dcterms:W3CDTF">2015-11-24T15:52:32Z</dcterms:modified>
</cp:coreProperties>
</file>